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2"/>
  </p:notesMasterIdLst>
  <p:handoutMasterIdLst>
    <p:handoutMasterId r:id="rId33"/>
  </p:handoutMasterIdLst>
  <p:sldIdLst>
    <p:sldId id="256" r:id="rId2"/>
    <p:sldId id="285" r:id="rId3"/>
    <p:sldId id="264" r:id="rId4"/>
    <p:sldId id="268" r:id="rId5"/>
    <p:sldId id="304" r:id="rId6"/>
    <p:sldId id="305" r:id="rId7"/>
    <p:sldId id="291" r:id="rId8"/>
    <p:sldId id="306" r:id="rId9"/>
    <p:sldId id="296" r:id="rId10"/>
    <p:sldId id="277" r:id="rId11"/>
    <p:sldId id="265" r:id="rId12"/>
    <p:sldId id="278" r:id="rId13"/>
    <p:sldId id="286" r:id="rId14"/>
    <p:sldId id="280" r:id="rId15"/>
    <p:sldId id="307" r:id="rId16"/>
    <p:sldId id="308" r:id="rId17"/>
    <p:sldId id="297" r:id="rId18"/>
    <p:sldId id="310" r:id="rId19"/>
    <p:sldId id="281" r:id="rId20"/>
    <p:sldId id="298" r:id="rId21"/>
    <p:sldId id="299" r:id="rId22"/>
    <p:sldId id="309" r:id="rId23"/>
    <p:sldId id="287" r:id="rId24"/>
    <p:sldId id="301" r:id="rId25"/>
    <p:sldId id="302" r:id="rId26"/>
    <p:sldId id="288" r:id="rId27"/>
    <p:sldId id="282" r:id="rId28"/>
    <p:sldId id="289" r:id="rId29"/>
    <p:sldId id="284" r:id="rId30"/>
    <p:sldId id="260"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nledning" id="{2C118B67-8170-4067-954B-501408204F6D}">
          <p14:sldIdLst>
            <p14:sldId id="256"/>
            <p14:sldId id="285"/>
            <p14:sldId id="264"/>
          </p14:sldIdLst>
        </p14:section>
        <p14:section name="Dere forbered dere" id="{FE428F9E-376B-4BC1-8774-550A5CA3D90D}">
          <p14:sldIdLst>
            <p14:sldId id="268"/>
            <p14:sldId id="304"/>
            <p14:sldId id="305"/>
            <p14:sldId id="291"/>
            <p14:sldId id="306"/>
          </p14:sldIdLst>
        </p14:section>
        <p14:section name="Dere jobber med resultatene" id="{F4BA052D-C6FB-4805-8E6A-1448023A96DE}">
          <p14:sldIdLst>
            <p14:sldId id="296"/>
            <p14:sldId id="277"/>
            <p14:sldId id="265"/>
            <p14:sldId id="278"/>
            <p14:sldId id="286"/>
            <p14:sldId id="280"/>
            <p14:sldId id="307"/>
            <p14:sldId id="308"/>
            <p14:sldId id="297"/>
            <p14:sldId id="310"/>
            <p14:sldId id="281"/>
            <p14:sldId id="298"/>
            <p14:sldId id="299"/>
          </p14:sldIdLst>
        </p14:section>
        <p14:section name="Dere jobber med tiltakene" id="{2BC2D434-E0A2-4DB5-A9A3-2C87BD3A3966}">
          <p14:sldIdLst>
            <p14:sldId id="309"/>
            <p14:sldId id="287"/>
            <p14:sldId id="301"/>
            <p14:sldId id="302"/>
            <p14:sldId id="288"/>
            <p14:sldId id="282"/>
            <p14:sldId id="289"/>
            <p14:sldId id="284"/>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519"/>
    <a:srgbClr val="012A4C"/>
    <a:srgbClr val="009FE3"/>
    <a:srgbClr val="00AB84"/>
    <a:srgbClr val="005B91"/>
    <a:srgbClr val="C4246C"/>
    <a:srgbClr val="E0E1E2"/>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AA3B5-F665-4CA5-97CA-8FF82BF2EA9C}" v="5" dt="2022-10-05T12:00:40.45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44" autoAdjust="0"/>
  </p:normalViewPr>
  <p:slideViewPr>
    <p:cSldViewPr snapToGrid="0">
      <p:cViewPr varScale="1">
        <p:scale>
          <a:sx n="101" d="100"/>
          <a:sy n="101" d="100"/>
        </p:scale>
        <p:origin x="94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ssholder for dato 2">
            <a:extLst>
              <a:ext uri="{FF2B5EF4-FFF2-40B4-BE49-F238E27FC236}">
                <a16:creationId xmlns:a16="http://schemas.microsoft.com/office/drawing/2014/main" id="{A735A2A3-B455-4046-BE9E-B7B1A034A2BF}"/>
              </a:ext>
            </a:extLst>
          </p:cNvPr>
          <p:cNvSpPr>
            <a:spLocks noGrp="1"/>
          </p:cNvSpPr>
          <p:nvPr>
            <p:ph type="dt" sz="quarter" idx="1"/>
          </p:nvPr>
        </p:nvSpPr>
        <p:spPr>
          <a:xfrm>
            <a:off x="5271805" y="8717546"/>
            <a:ext cx="1111249" cy="204204"/>
          </a:xfrm>
          <a:prstGeom prst="rect">
            <a:avLst/>
          </a:prstGeom>
        </p:spPr>
        <p:txBody>
          <a:bodyPr vert="horz" lIns="0" tIns="0" rIns="0" bIns="0" rtlCol="0" anchor="ctr"/>
          <a:lstStyle>
            <a:lvl1pPr algn="r">
              <a:defRPr sz="900"/>
            </a:lvl1pPr>
          </a:lstStyle>
          <a:p>
            <a:fld id="{D03CC2B2-F84D-5E46-92DC-927B76A7D865}" type="datetime1">
              <a:rPr lang="nb-NO" smtClean="0"/>
              <a:t>05.10.2022</a:t>
            </a:fld>
            <a:endParaRPr lang="nb-NO"/>
          </a:p>
        </p:txBody>
      </p:sp>
      <p:sp>
        <p:nvSpPr>
          <p:cNvPr id="11" name="Plassholder for lysbildenummer 4">
            <a:extLst>
              <a:ext uri="{FF2B5EF4-FFF2-40B4-BE49-F238E27FC236}">
                <a16:creationId xmlns:a16="http://schemas.microsoft.com/office/drawing/2014/main" id="{94272529-56F7-B74A-936A-C98265CBDC3B}"/>
              </a:ext>
            </a:extLst>
          </p:cNvPr>
          <p:cNvSpPr>
            <a:spLocks noGrp="1"/>
          </p:cNvSpPr>
          <p:nvPr>
            <p:ph type="sldNum" sz="quarter" idx="3"/>
          </p:nvPr>
        </p:nvSpPr>
        <p:spPr>
          <a:xfrm>
            <a:off x="6485136" y="8717546"/>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a:p>
        </p:txBody>
      </p:sp>
      <p:sp>
        <p:nvSpPr>
          <p:cNvPr id="12" name="Plassholder for topptekst 1">
            <a:extLst>
              <a:ext uri="{FF2B5EF4-FFF2-40B4-BE49-F238E27FC236}">
                <a16:creationId xmlns:a16="http://schemas.microsoft.com/office/drawing/2014/main" id="{D3B99EFB-5335-0547-B6F1-F235AA99F7BC}"/>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a:p>
        </p:txBody>
      </p:sp>
      <p:sp>
        <p:nvSpPr>
          <p:cNvPr id="13" name="Plassholder for bunntekst 2">
            <a:extLst>
              <a:ext uri="{FF2B5EF4-FFF2-40B4-BE49-F238E27FC236}">
                <a16:creationId xmlns:a16="http://schemas.microsoft.com/office/drawing/2014/main" id="{A96F5C03-DEFC-BF4F-A044-789FB668B3F9}"/>
              </a:ext>
            </a:extLst>
          </p:cNvPr>
          <p:cNvSpPr>
            <a:spLocks noGrp="1"/>
          </p:cNvSpPr>
          <p:nvPr>
            <p:ph type="ftr" sz="quarter" idx="2"/>
          </p:nvPr>
        </p:nvSpPr>
        <p:spPr>
          <a:xfrm>
            <a:off x="464855" y="8717546"/>
            <a:ext cx="4273067" cy="204204"/>
          </a:xfrm>
          <a:prstGeom prst="rect">
            <a:avLst/>
          </a:prstGeom>
        </p:spPr>
        <p:txBody>
          <a:bodyPr vert="horz" lIns="0" tIns="45720" rIns="91440" bIns="45720" rtlCol="0" anchor="ctr"/>
          <a:lstStyle>
            <a:lvl1pPr algn="l">
              <a:defRPr sz="900"/>
            </a:lvl1pPr>
          </a:lstStyle>
          <a:p>
            <a:endParaRPr lang="nb-NO"/>
          </a:p>
        </p:txBody>
      </p:sp>
      <p:pic>
        <p:nvPicPr>
          <p:cNvPr id="7" name="Grafikk 6">
            <a:extLst>
              <a:ext uri="{FF2B5EF4-FFF2-40B4-BE49-F238E27FC236}">
                <a16:creationId xmlns:a16="http://schemas.microsoft.com/office/drawing/2014/main" id="{930D534C-2AFD-C840-A0E8-91EC814ADD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Tree>
    <p:extLst>
      <p:ext uri="{BB962C8B-B14F-4D97-AF65-F5344CB8AC3E}">
        <p14:creationId xmlns:p14="http://schemas.microsoft.com/office/powerpoint/2010/main" val="562537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dato 2">
            <a:extLst>
              <a:ext uri="{FF2B5EF4-FFF2-40B4-BE49-F238E27FC236}">
                <a16:creationId xmlns:a16="http://schemas.microsoft.com/office/drawing/2014/main" id="{2AC29041-4555-5F45-A345-60161DBE5AE4}"/>
              </a:ext>
            </a:extLst>
          </p:cNvPr>
          <p:cNvSpPr>
            <a:spLocks noGrp="1"/>
          </p:cNvSpPr>
          <p:nvPr>
            <p:ph type="dt" sz="quarter" idx="1"/>
          </p:nvPr>
        </p:nvSpPr>
        <p:spPr>
          <a:xfrm>
            <a:off x="5060950" y="8663099"/>
            <a:ext cx="1111249" cy="204204"/>
          </a:xfrm>
          <a:prstGeom prst="rect">
            <a:avLst/>
          </a:prstGeom>
        </p:spPr>
        <p:txBody>
          <a:bodyPr vert="horz" lIns="0" tIns="0" rIns="0" bIns="0" rtlCol="0" anchor="ctr"/>
          <a:lstStyle>
            <a:lvl1pPr algn="r">
              <a:defRPr sz="900"/>
            </a:lvl1pPr>
          </a:lstStyle>
          <a:p>
            <a:fld id="{8B23B0E9-98D9-A04D-AF6B-E5FA66EF2D4F}" type="datetime1">
              <a:rPr lang="nb-NO" smtClean="0"/>
              <a:t>05.10.2022</a:t>
            </a:fld>
            <a:endParaRPr lang="nb-NO"/>
          </a:p>
        </p:txBody>
      </p:sp>
      <p:sp>
        <p:nvSpPr>
          <p:cNvPr id="9" name="Plassholder for lysbildenummer 4">
            <a:extLst>
              <a:ext uri="{FF2B5EF4-FFF2-40B4-BE49-F238E27FC236}">
                <a16:creationId xmlns:a16="http://schemas.microsoft.com/office/drawing/2014/main" id="{DFD0E4DC-F3D6-A049-B598-880646DB91DB}"/>
              </a:ext>
            </a:extLst>
          </p:cNvPr>
          <p:cNvSpPr>
            <a:spLocks noGrp="1"/>
          </p:cNvSpPr>
          <p:nvPr>
            <p:ph type="sldNum" sz="quarter" idx="5"/>
          </p:nvPr>
        </p:nvSpPr>
        <p:spPr>
          <a:xfrm>
            <a:off x="6274281" y="8663099"/>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a:p>
        </p:txBody>
      </p:sp>
      <p:sp>
        <p:nvSpPr>
          <p:cNvPr id="3" name="Plassholder for bunntekst 2">
            <a:extLst>
              <a:ext uri="{FF2B5EF4-FFF2-40B4-BE49-F238E27FC236}">
                <a16:creationId xmlns:a16="http://schemas.microsoft.com/office/drawing/2014/main" id="{8BC4D1AE-E2ED-B543-B828-9EE308A128F0}"/>
              </a:ext>
            </a:extLst>
          </p:cNvPr>
          <p:cNvSpPr>
            <a:spLocks noGrp="1"/>
          </p:cNvSpPr>
          <p:nvPr>
            <p:ph type="ftr" sz="quarter" idx="4"/>
          </p:nvPr>
        </p:nvSpPr>
        <p:spPr>
          <a:xfrm>
            <a:off x="685800" y="8663099"/>
            <a:ext cx="4273067" cy="204204"/>
          </a:xfrm>
          <a:prstGeom prst="rect">
            <a:avLst/>
          </a:prstGeom>
        </p:spPr>
        <p:txBody>
          <a:bodyPr vert="horz" lIns="0" tIns="45720" rIns="91440" bIns="45720" rtlCol="0" anchor="ctr"/>
          <a:lstStyle>
            <a:lvl1pPr algn="l">
              <a:defRPr sz="900"/>
            </a:lvl1pPr>
          </a:lstStyle>
          <a:p>
            <a:endParaRPr lang="nb-NO"/>
          </a:p>
        </p:txBody>
      </p:sp>
      <p:pic>
        <p:nvPicPr>
          <p:cNvPr id="12" name="Grafikk 11">
            <a:extLst>
              <a:ext uri="{FF2B5EF4-FFF2-40B4-BE49-F238E27FC236}">
                <a16:creationId xmlns:a16="http://schemas.microsoft.com/office/drawing/2014/main" id="{F086A098-D08A-8F4C-A806-C90E64792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
        <p:nvSpPr>
          <p:cNvPr id="13" name="Plassholder for topptekst 1">
            <a:extLst>
              <a:ext uri="{FF2B5EF4-FFF2-40B4-BE49-F238E27FC236}">
                <a16:creationId xmlns:a16="http://schemas.microsoft.com/office/drawing/2014/main" id="{F94A549C-A73E-FE4D-91D2-E4D35097BDB9}"/>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a:p>
        </p:txBody>
      </p:sp>
    </p:spTree>
    <p:extLst>
      <p:ext uri="{BB962C8B-B14F-4D97-AF65-F5344CB8AC3E}">
        <p14:creationId xmlns:p14="http://schemas.microsoft.com/office/powerpoint/2010/main" val="2343532499"/>
      </p:ext>
    </p:extLst>
  </p:cSld>
  <p:clrMap bg1="lt1" tx1="dk1" bg2="lt2" tx2="dk2" accent1="accent1" accent2="accent2" accent3="accent3" accent4="accent4" accent5="accent5" accent6="accent6" hlink="hlink" folHlink="folHlink"/>
  <p:hf/>
  <p:notesStyle>
    <a:lvl1pPr marL="171450" indent="-171450" algn="l" defTabSz="914400" rtl="0" eaLnBrk="1" latinLnBrk="0" hangingPunct="1">
      <a:buFont typeface="Arial" panose="020B0604020202020204" pitchFamily="34" charset="0"/>
      <a:buChar char="•"/>
      <a:defRPr sz="1200" b="0" i="0" kern="1200">
        <a:solidFill>
          <a:schemeClr val="tx1"/>
        </a:solidFill>
        <a:latin typeface="Arial Regular"/>
        <a:ea typeface="+mn-ea"/>
        <a:cs typeface="+mn-cs"/>
      </a:defRPr>
    </a:lvl1pPr>
    <a:lvl2pPr marL="358775" indent="-176213" algn="l" defTabSz="914400" rtl="0" eaLnBrk="1" latinLnBrk="0" hangingPunct="1">
      <a:buFont typeface="System Font Regular"/>
      <a:buChar char="–"/>
      <a:tabLst/>
      <a:defRPr sz="1200" b="0" i="0" kern="1200">
        <a:solidFill>
          <a:schemeClr val="tx1"/>
        </a:solidFill>
        <a:latin typeface="Arial Regular"/>
        <a:ea typeface="+mn-ea"/>
        <a:cs typeface="+mn-cs"/>
      </a:defRPr>
    </a:lvl2pPr>
    <a:lvl3pPr marL="668338"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3pPr>
    <a:lvl4pPr marL="846138" indent="-177800" algn="l" defTabSz="914400" rtl="0" eaLnBrk="1" latinLnBrk="0" hangingPunct="1">
      <a:buFont typeface="System Font Regular"/>
      <a:buChar char="–"/>
      <a:tabLst/>
      <a:defRPr sz="1200" b="0" i="0" kern="1200">
        <a:solidFill>
          <a:schemeClr val="tx1"/>
        </a:solidFill>
        <a:latin typeface="Arial Regular"/>
        <a:ea typeface="+mn-ea"/>
        <a:cs typeface="+mn-cs"/>
      </a:defRPr>
    </a:lvl4pPr>
    <a:lvl5pPr marL="1022350"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3</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663218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194261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13</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1483696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14</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3955086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160153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4</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278480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5</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230816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6</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664162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7</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348431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8</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266203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9</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237180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88533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05.10.2022</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11</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1219530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redigere tittelstil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40170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05.10.2022</a:t>
            </a:fld>
            <a:endParaRPr lang="nb-NO"/>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393588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60352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4115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1536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31850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4154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1796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85066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5637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3632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115329"/>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chemeClr val="tx2"/>
                </a:solidFill>
              </a:ln>
              <a:solidFill>
                <a:schemeClr val="tx2"/>
              </a:solidFill>
            </a:endParaRPr>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a:solidFill>
            <a:srgbClr val="012A4C"/>
          </a:solidFill>
        </p:spPr>
        <p:txBody>
          <a:bodyPr anchor="b">
            <a:noAutofit/>
          </a:bodyPr>
          <a:lstStyle>
            <a:lvl1pPr algn="ctr">
              <a:defRPr sz="5000" cap="all" baseline="0">
                <a:ln>
                  <a:solidFill>
                    <a:srgbClr val="012A4C"/>
                  </a:solidFill>
                </a:ln>
                <a:solidFill>
                  <a:srgbClr val="012A4C"/>
                </a:solidFill>
              </a:defRPr>
            </a:lvl1pPr>
          </a:lstStyle>
          <a:p>
            <a:r>
              <a:rPr lang="nb-NO"/>
              <a:t>Klikk for å redigere tittelstil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rgbClr val="012A4C"/>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3727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25440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95601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2805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28305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32611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25441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2454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75807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15696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19528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05.10.2022</a:t>
            </a:fld>
            <a:endParaRPr lang="nb-NO"/>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5277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3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4" name="Bilde 3">
            <a:extLst>
              <a:ext uri="{FF2B5EF4-FFF2-40B4-BE49-F238E27FC236}">
                <a16:creationId xmlns:a16="http://schemas.microsoft.com/office/drawing/2014/main" id="{62BE4A22-B6AD-4FC1-9625-43ABD6E47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4049" y="698531"/>
            <a:ext cx="6402092" cy="5611852"/>
          </a:xfrm>
          <a:prstGeom prst="rect">
            <a:avLst/>
          </a:prstGeom>
        </p:spPr>
      </p:pic>
    </p:spTree>
    <p:extLst>
      <p:ext uri="{BB962C8B-B14F-4D97-AF65-F5344CB8AC3E}">
        <p14:creationId xmlns:p14="http://schemas.microsoft.com/office/powerpoint/2010/main" val="42279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4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Bilde 2">
            <a:extLst>
              <a:ext uri="{FF2B5EF4-FFF2-40B4-BE49-F238E27FC236}">
                <a16:creationId xmlns:a16="http://schemas.microsoft.com/office/drawing/2014/main" id="{361EA22B-B4C8-43F7-99D4-821F00172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704" y="255373"/>
            <a:ext cx="7559984" cy="6614986"/>
          </a:xfrm>
          <a:prstGeom prst="rect">
            <a:avLst/>
          </a:prstGeom>
        </p:spPr>
      </p:pic>
    </p:spTree>
    <p:extLst>
      <p:ext uri="{BB962C8B-B14F-4D97-AF65-F5344CB8AC3E}">
        <p14:creationId xmlns:p14="http://schemas.microsoft.com/office/powerpoint/2010/main" val="385397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52564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3288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1456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31618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2616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400449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5930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5666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05.10.2022</a:t>
            </a:fld>
            <a:endParaRPr lang="nb-NO"/>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6992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47616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3338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82352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6316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05.10.2022</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98690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05.10.2022</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7352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05.10.2022</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25956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05.10.2022</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233117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05.10.2022</a:t>
            </a:fld>
            <a:endParaRPr lang="nb-NO"/>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45449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05.10.2022</a:t>
            </a:fld>
            <a:endParaRPr lang="nb-NO"/>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5553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05.10.2022</a:t>
            </a:fld>
            <a:endParaRPr lang="nb-NO"/>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99153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05.10.2022</a:t>
            </a:fld>
            <a:endParaRPr lang="nb-NO"/>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0790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7140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7421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05.10.2022</a:t>
            </a:fld>
            <a:endParaRPr lang="nb-NO"/>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01069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05.10.2022</a:t>
            </a:fld>
            <a:endParaRPr lang="nb-NO"/>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781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05.10.2022</a:t>
            </a:fld>
            <a:endParaRPr lang="nb-NO"/>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4413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05.10.2022</a:t>
            </a:fld>
            <a:endParaRPr lang="nb-NO"/>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7953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733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805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05.10.2022</a:t>
            </a:fld>
            <a:endParaRPr lang="nb-NO"/>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073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919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83517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05.10.2022</a:t>
            </a:fld>
            <a:endParaRPr lang="nb-NO"/>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64749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05.10.2022</a:t>
            </a:fld>
            <a:endParaRPr lang="nb-NO"/>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2265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05.10.2022</a:t>
            </a:fld>
            <a:endParaRPr lang="nb-NO"/>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Tree>
    <p:extLst>
      <p:ext uri="{BB962C8B-B14F-4D97-AF65-F5344CB8AC3E}">
        <p14:creationId xmlns:p14="http://schemas.microsoft.com/office/powerpoint/2010/main" val="243785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05.10.2022</a:t>
            </a:fld>
            <a:endParaRPr lang="nb-NO"/>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8" name="topplogo" hidden="1"/>
          <p:cNvPicPr>
            <a:picLocks noChangeAspect="1"/>
          </p:cNvPicPr>
          <p:nvPr/>
        </p:nvPicPr>
        <p:blipFill>
          <a:blip r:embed="rId63"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64" cstate="print">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701" r:id="rId1"/>
    <p:sldLayoutId id="2147483796" r:id="rId2"/>
    <p:sldLayoutId id="2147483727" r:id="rId3"/>
    <p:sldLayoutId id="2147483729" r:id="rId4"/>
    <p:sldLayoutId id="2147483730" r:id="rId5"/>
    <p:sldLayoutId id="2147483728" r:id="rId6"/>
    <p:sldLayoutId id="2147483731" r:id="rId7"/>
    <p:sldLayoutId id="2147483732" r:id="rId8"/>
    <p:sldLayoutId id="2147483743" r:id="rId9"/>
    <p:sldLayoutId id="2147483726" r:id="rId10"/>
    <p:sldLayoutId id="2147483774" r:id="rId11"/>
    <p:sldLayoutId id="2147483775" r:id="rId12"/>
    <p:sldLayoutId id="2147483776" r:id="rId13"/>
    <p:sldLayoutId id="2147483755" r:id="rId14"/>
    <p:sldLayoutId id="2147483770" r:id="rId15"/>
    <p:sldLayoutId id="2147483771" r:id="rId16"/>
    <p:sldLayoutId id="2147483780" r:id="rId17"/>
    <p:sldLayoutId id="2147483781" r:id="rId18"/>
    <p:sldLayoutId id="2147483782" r:id="rId19"/>
    <p:sldLayoutId id="2147483777" r:id="rId20"/>
    <p:sldLayoutId id="2147483778" r:id="rId21"/>
    <p:sldLayoutId id="2147483779" r:id="rId22"/>
    <p:sldLayoutId id="2147483703" r:id="rId23"/>
    <p:sldLayoutId id="2147483749" r:id="rId24"/>
    <p:sldLayoutId id="2147483704" r:id="rId25"/>
    <p:sldLayoutId id="2147483750" r:id="rId26"/>
    <p:sldLayoutId id="2147483705" r:id="rId27"/>
    <p:sldLayoutId id="2147483751" r:id="rId28"/>
    <p:sldLayoutId id="2147483707" r:id="rId29"/>
    <p:sldLayoutId id="2147483797" r:id="rId30"/>
    <p:sldLayoutId id="2147483798"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33" r:id="rId44"/>
    <p:sldLayoutId id="2147483747" r:id="rId45"/>
    <p:sldLayoutId id="2147483748" r:id="rId46"/>
    <p:sldLayoutId id="2147483783" r:id="rId47"/>
    <p:sldLayoutId id="2147483765" r:id="rId48"/>
    <p:sldLayoutId id="2147483764" r:id="rId49"/>
    <p:sldLayoutId id="2147483725" r:id="rId50"/>
    <p:sldLayoutId id="2147483746" r:id="rId51"/>
    <p:sldLayoutId id="2147483766" r:id="rId52"/>
    <p:sldLayoutId id="2147483767" r:id="rId53"/>
    <p:sldLayoutId id="2147483772" r:id="rId54"/>
    <p:sldLayoutId id="2147483773" r:id="rId55"/>
    <p:sldLayoutId id="2147483719" r:id="rId56"/>
    <p:sldLayoutId id="2147483744" r:id="rId57"/>
    <p:sldLayoutId id="2147483745" r:id="rId58"/>
    <p:sldLayoutId id="2147483768" r:id="rId59"/>
    <p:sldLayoutId id="2147483769" r:id="rId60"/>
    <p:sldLayoutId id="2147483660"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arbeidsgiver.dfo.no/ressurser-og-verktoy/lede-prosesser-og-moter"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E37015-0E3A-9B44-BFC4-FC7E3E4893FE}"/>
              </a:ext>
            </a:extLst>
          </p:cNvPr>
          <p:cNvSpPr>
            <a:spLocks noGrp="1"/>
          </p:cNvSpPr>
          <p:nvPr>
            <p:ph type="ctrTitle"/>
          </p:nvPr>
        </p:nvSpPr>
        <p:spPr/>
        <p:txBody>
          <a:bodyPr/>
          <a:lstStyle/>
          <a:p>
            <a:r>
              <a:rPr lang="nb-NO" dirty="0"/>
              <a:t>Must</a:t>
            </a:r>
          </a:p>
        </p:txBody>
      </p:sp>
      <p:sp>
        <p:nvSpPr>
          <p:cNvPr id="3" name="Undertittel 2">
            <a:extLst>
              <a:ext uri="{FF2B5EF4-FFF2-40B4-BE49-F238E27FC236}">
                <a16:creationId xmlns:a16="http://schemas.microsoft.com/office/drawing/2014/main" id="{500DFAA2-182E-B449-BCCD-0908F009E155}"/>
              </a:ext>
            </a:extLst>
          </p:cNvPr>
          <p:cNvSpPr>
            <a:spLocks noGrp="1"/>
          </p:cNvSpPr>
          <p:nvPr>
            <p:ph type="subTitle" idx="1"/>
          </p:nvPr>
        </p:nvSpPr>
        <p:spPr/>
        <p:txBody>
          <a:bodyPr/>
          <a:lstStyle/>
          <a:p>
            <a:r>
              <a:rPr lang="nb-NO" dirty="0"/>
              <a:t>Oppfølging av resultater</a:t>
            </a:r>
          </a:p>
        </p:txBody>
      </p:sp>
    </p:spTree>
    <p:extLst>
      <p:ext uri="{BB962C8B-B14F-4D97-AF65-F5344CB8AC3E}">
        <p14:creationId xmlns:p14="http://schemas.microsoft.com/office/powerpoint/2010/main" val="138359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D047CF-6D0F-4A43-B223-92C073494F9C}"/>
              </a:ext>
            </a:extLst>
          </p:cNvPr>
          <p:cNvSpPr>
            <a:spLocks noGrp="1"/>
          </p:cNvSpPr>
          <p:nvPr>
            <p:ph type="title"/>
          </p:nvPr>
        </p:nvSpPr>
        <p:spPr/>
        <p:txBody>
          <a:bodyPr/>
          <a:lstStyle/>
          <a:p>
            <a:r>
              <a:rPr lang="nb-NO" b="1">
                <a:solidFill>
                  <a:schemeClr val="tx1">
                    <a:lumMod val="95000"/>
                    <a:lumOff val="5000"/>
                  </a:schemeClr>
                </a:solidFill>
              </a:rPr>
              <a:t>Møte 2: Dere jobber med resultatene</a:t>
            </a:r>
          </a:p>
        </p:txBody>
      </p:sp>
      <p:sp>
        <p:nvSpPr>
          <p:cNvPr id="3" name="Plassholder for innhold 2">
            <a:extLst>
              <a:ext uri="{FF2B5EF4-FFF2-40B4-BE49-F238E27FC236}">
                <a16:creationId xmlns:a16="http://schemas.microsoft.com/office/drawing/2014/main" id="{5CF2B740-C057-4380-A443-7BC02E4334AD}"/>
              </a:ext>
            </a:extLst>
          </p:cNvPr>
          <p:cNvSpPr>
            <a:spLocks noGrp="1"/>
          </p:cNvSpPr>
          <p:nvPr>
            <p:ph sz="quarter" idx="13"/>
          </p:nvPr>
        </p:nvSpPr>
        <p:spPr>
          <a:xfrm>
            <a:off x="536575" y="2052408"/>
            <a:ext cx="11101387" cy="4606925"/>
          </a:xfrm>
        </p:spPr>
        <p:txBody>
          <a:bodyPr/>
          <a:lstStyle/>
          <a:p>
            <a:r>
              <a:rPr lang="nb-NO" sz="1600" dirty="0">
                <a:latin typeface="+mj-lt"/>
              </a:rPr>
              <a:t>Liten gjennomgang: varighet inntil 2 timer</a:t>
            </a:r>
          </a:p>
          <a:p>
            <a:pPr lvl="1"/>
            <a:r>
              <a:rPr lang="nb-NO" sz="1400" dirty="0">
                <a:latin typeface="+mj-lt"/>
              </a:rPr>
              <a:t>Dette valget gir en kort og målrettet gjennomgang av resultatene. Dette bør være et minimum av hva du gjennomfører. Hvis dere er en stor enhet eller at resultatene tilsier at det dere blir nødt til å jobbe mye med resultatene, bør du vurdere å velge en mellomlang eller lang gjennomgang. Denne lille gjennomgangen gir kort tid til å jobbe med fokusområder/tiltak.</a:t>
            </a:r>
          </a:p>
          <a:p>
            <a:pPr lvl="1"/>
            <a:endParaRPr lang="nb-NO" sz="1400" dirty="0">
              <a:latin typeface="+mj-lt"/>
            </a:endParaRPr>
          </a:p>
          <a:p>
            <a:r>
              <a:rPr lang="nb-NO" sz="1600" dirty="0">
                <a:latin typeface="+mj-lt"/>
              </a:rPr>
              <a:t>Mellomlang gjennomgang: workshop over en halv dag</a:t>
            </a:r>
          </a:p>
          <a:p>
            <a:pPr lvl="1"/>
            <a:r>
              <a:rPr lang="nb-NO" sz="1400" dirty="0">
                <a:latin typeface="+mj-lt"/>
              </a:rPr>
              <a:t>Denne valget gir det samme som en liten gjennomgang, men mer tid til å diskutere resultater og fokusområder/tiltak.</a:t>
            </a:r>
          </a:p>
          <a:p>
            <a:pPr lvl="1"/>
            <a:endParaRPr lang="nb-NO" sz="1400" dirty="0">
              <a:latin typeface="+mj-lt"/>
            </a:endParaRPr>
          </a:p>
          <a:p>
            <a:r>
              <a:rPr lang="nb-NO" sz="1600" dirty="0">
                <a:latin typeface="+mj-lt"/>
              </a:rPr>
              <a:t>Lang gjennomgang: workshop over en hel dag</a:t>
            </a:r>
          </a:p>
          <a:p>
            <a:pPr lvl="1"/>
            <a:r>
              <a:rPr lang="nb-NO" sz="1400" dirty="0">
                <a:latin typeface="+mj-lt"/>
              </a:rPr>
              <a:t>I denne gjennomgangen kan man legge opp til at man jobber med resultater før lunsj, og bruker tiden etter lunsj til å snakke om fokusområder/tiltak og tiden fremover.</a:t>
            </a:r>
          </a:p>
          <a:p>
            <a:pPr lvl="1"/>
            <a:endParaRPr lang="nb-NO" sz="1400" dirty="0">
              <a:latin typeface="+mj-lt"/>
            </a:endParaRPr>
          </a:p>
          <a:p>
            <a:r>
              <a:rPr lang="nb-NO" sz="1600" dirty="0">
                <a:latin typeface="+mj-lt"/>
              </a:rPr>
              <a:t>2x liten gjennomgang: en workshop på status og nå situasjon</a:t>
            </a:r>
          </a:p>
          <a:p>
            <a:pPr lvl="1"/>
            <a:r>
              <a:rPr lang="nb-NO" sz="1400" dirty="0">
                <a:latin typeface="+mj-lt"/>
              </a:rPr>
              <a:t>I denne versjonen bruker dere to 2-timers workshoper fordelt over ca. to uker. Den første workshopen jobber dere med å fortolke resultatene (møte nr. 2) og den andre workshopen (møte nr.3) jobber dere med å finne gode fokusområder/ tiltak for å følge opp undersøkelsen (møte nr. 3). Denne versjonen gir dere tid til å fordøye stoffet og forberede seg bedre til å diskutere fokusområder/ tiltak.</a:t>
            </a:r>
          </a:p>
        </p:txBody>
      </p:sp>
      <p:sp>
        <p:nvSpPr>
          <p:cNvPr id="4" name="Rektangel 3">
            <a:extLst>
              <a:ext uri="{FF2B5EF4-FFF2-40B4-BE49-F238E27FC236}">
                <a16:creationId xmlns:a16="http://schemas.microsoft.com/office/drawing/2014/main" id="{9B400A2D-F631-49C0-9DF9-A2D34B979555}"/>
              </a:ext>
            </a:extLst>
          </p:cNvPr>
          <p:cNvSpPr/>
          <p:nvPr/>
        </p:nvSpPr>
        <p:spPr>
          <a:xfrm>
            <a:off x="0" y="1069773"/>
            <a:ext cx="12192000" cy="820644"/>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i="1">
                <a:solidFill>
                  <a:schemeClr val="tx1"/>
                </a:solidFill>
                <a:latin typeface="+mj-lt"/>
              </a:rPr>
              <a:t>Under finner du ulike alternative tilnærminger til hvordan du kan bruke 3-møtetilnærmingen som vi anbefaler. De påfølgende lysbildene legger opp til tilnærmingen i det nederste kulepunktet: «2x liten gjennomgang». Du som leder styrer prosessen, men lysbildene kan fint brukes til inspirasjon om du velger andre tilnærminger. </a:t>
            </a:r>
          </a:p>
        </p:txBody>
      </p:sp>
      <p:sp>
        <p:nvSpPr>
          <p:cNvPr id="6" name="Rektangel 5">
            <a:extLst>
              <a:ext uri="{FF2B5EF4-FFF2-40B4-BE49-F238E27FC236}">
                <a16:creationId xmlns:a16="http://schemas.microsoft.com/office/drawing/2014/main" id="{5595030F-C0F6-4B54-8EF2-2659FC18C179}"/>
              </a:ext>
            </a:extLst>
          </p:cNvPr>
          <p:cNvSpPr/>
          <p:nvPr/>
        </p:nvSpPr>
        <p:spPr>
          <a:xfrm>
            <a:off x="9066179" y="0"/>
            <a:ext cx="3125821" cy="364228"/>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latin typeface="+mj-lt"/>
              </a:rPr>
              <a:t>Forberedelse/ veiledning til deg som leder</a:t>
            </a:r>
          </a:p>
        </p:txBody>
      </p:sp>
    </p:spTree>
    <p:extLst>
      <p:ext uri="{BB962C8B-B14F-4D97-AF65-F5344CB8AC3E}">
        <p14:creationId xmlns:p14="http://schemas.microsoft.com/office/powerpoint/2010/main" val="159463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3E36AE-6325-4F4B-BB7E-1F02CDC3F8BF}"/>
              </a:ext>
            </a:extLst>
          </p:cNvPr>
          <p:cNvSpPr>
            <a:spLocks noGrp="1"/>
          </p:cNvSpPr>
          <p:nvPr>
            <p:ph type="title"/>
          </p:nvPr>
        </p:nvSpPr>
        <p:spPr>
          <a:xfrm>
            <a:off x="536575" y="441325"/>
            <a:ext cx="11436350" cy="701675"/>
          </a:xfrm>
        </p:spPr>
        <p:txBody>
          <a:bodyPr/>
          <a:lstStyle/>
          <a:p>
            <a:r>
              <a:rPr lang="nb-NO"/>
              <a:t>Agenda – Vi jobber med resultatene</a:t>
            </a:r>
          </a:p>
        </p:txBody>
      </p:sp>
      <p:sp>
        <p:nvSpPr>
          <p:cNvPr id="6" name="TekstSylinder 5">
            <a:extLst>
              <a:ext uri="{FF2B5EF4-FFF2-40B4-BE49-F238E27FC236}">
                <a16:creationId xmlns:a16="http://schemas.microsoft.com/office/drawing/2014/main" id="{4595FA35-EB5E-4230-BBCD-DBCCC35A7FA3}"/>
              </a:ext>
            </a:extLst>
          </p:cNvPr>
          <p:cNvSpPr txBox="1"/>
          <p:nvPr/>
        </p:nvSpPr>
        <p:spPr>
          <a:xfrm>
            <a:off x="536576" y="1143000"/>
            <a:ext cx="8282683" cy="369332"/>
          </a:xfrm>
          <a:prstGeom prst="rect">
            <a:avLst/>
          </a:prstGeom>
          <a:noFill/>
        </p:spPr>
        <p:txBody>
          <a:bodyPr wrap="square" rtlCol="0">
            <a:spAutoFit/>
          </a:bodyPr>
          <a:lstStyle/>
          <a:p>
            <a:r>
              <a:rPr lang="nb-NO" b="1"/>
              <a:t>Aktivitet</a:t>
            </a:r>
          </a:p>
        </p:txBody>
      </p:sp>
      <p:sp>
        <p:nvSpPr>
          <p:cNvPr id="7" name="TekstSylinder 6">
            <a:extLst>
              <a:ext uri="{FF2B5EF4-FFF2-40B4-BE49-F238E27FC236}">
                <a16:creationId xmlns:a16="http://schemas.microsoft.com/office/drawing/2014/main" id="{A4C4B9A9-F0CD-4EFA-85D2-2F7D488D5A5C}"/>
              </a:ext>
            </a:extLst>
          </p:cNvPr>
          <p:cNvSpPr txBox="1"/>
          <p:nvPr/>
        </p:nvSpPr>
        <p:spPr>
          <a:xfrm>
            <a:off x="7251721" y="1143000"/>
            <a:ext cx="2818704" cy="369332"/>
          </a:xfrm>
          <a:prstGeom prst="rect">
            <a:avLst/>
          </a:prstGeom>
          <a:noFill/>
        </p:spPr>
        <p:txBody>
          <a:bodyPr wrap="square" rtlCol="0">
            <a:spAutoFit/>
          </a:bodyPr>
          <a:lstStyle/>
          <a:p>
            <a:r>
              <a:rPr lang="nb-NO" b="1"/>
              <a:t>Tid</a:t>
            </a:r>
          </a:p>
        </p:txBody>
      </p:sp>
      <p:sp>
        <p:nvSpPr>
          <p:cNvPr id="10" name="TekstSylinder 9">
            <a:extLst>
              <a:ext uri="{FF2B5EF4-FFF2-40B4-BE49-F238E27FC236}">
                <a16:creationId xmlns:a16="http://schemas.microsoft.com/office/drawing/2014/main" id="{325AF0A4-2F46-46A3-A112-A4FB7C45006F}"/>
              </a:ext>
            </a:extLst>
          </p:cNvPr>
          <p:cNvSpPr txBox="1"/>
          <p:nvPr/>
        </p:nvSpPr>
        <p:spPr>
          <a:xfrm>
            <a:off x="536576" y="1617945"/>
            <a:ext cx="5816598" cy="369332"/>
          </a:xfrm>
          <a:prstGeom prst="rect">
            <a:avLst/>
          </a:prstGeom>
          <a:noFill/>
        </p:spPr>
        <p:txBody>
          <a:bodyPr wrap="square" rtlCol="0">
            <a:spAutoFit/>
          </a:bodyPr>
          <a:lstStyle/>
          <a:p>
            <a:r>
              <a:rPr lang="nb-NO" dirty="0"/>
              <a:t>1. Målsetning med møtet </a:t>
            </a:r>
          </a:p>
        </p:txBody>
      </p:sp>
      <p:sp>
        <p:nvSpPr>
          <p:cNvPr id="11" name="TekstSylinder 10">
            <a:extLst>
              <a:ext uri="{FF2B5EF4-FFF2-40B4-BE49-F238E27FC236}">
                <a16:creationId xmlns:a16="http://schemas.microsoft.com/office/drawing/2014/main" id="{96C02134-8763-4567-ABC0-7BFF58596F8C}"/>
              </a:ext>
            </a:extLst>
          </p:cNvPr>
          <p:cNvSpPr txBox="1"/>
          <p:nvPr/>
        </p:nvSpPr>
        <p:spPr>
          <a:xfrm>
            <a:off x="7251720" y="1617945"/>
            <a:ext cx="2818704" cy="369332"/>
          </a:xfrm>
          <a:prstGeom prst="rect">
            <a:avLst/>
          </a:prstGeom>
          <a:noFill/>
        </p:spPr>
        <p:txBody>
          <a:bodyPr wrap="square" rtlCol="0">
            <a:spAutoFit/>
          </a:bodyPr>
          <a:lstStyle/>
          <a:p>
            <a:r>
              <a:rPr lang="nb-NO"/>
              <a:t>10 minutter</a:t>
            </a:r>
          </a:p>
        </p:txBody>
      </p:sp>
      <p:sp>
        <p:nvSpPr>
          <p:cNvPr id="17" name="TekstSylinder 16">
            <a:extLst>
              <a:ext uri="{FF2B5EF4-FFF2-40B4-BE49-F238E27FC236}">
                <a16:creationId xmlns:a16="http://schemas.microsoft.com/office/drawing/2014/main" id="{24044F30-7A45-4B05-982A-5ED7DCB88ABB}"/>
              </a:ext>
            </a:extLst>
          </p:cNvPr>
          <p:cNvSpPr txBox="1"/>
          <p:nvPr/>
        </p:nvSpPr>
        <p:spPr>
          <a:xfrm>
            <a:off x="536575" y="2744073"/>
            <a:ext cx="8282685" cy="369332"/>
          </a:xfrm>
          <a:prstGeom prst="rect">
            <a:avLst/>
          </a:prstGeom>
          <a:noFill/>
        </p:spPr>
        <p:txBody>
          <a:bodyPr wrap="square" rtlCol="0">
            <a:spAutoFit/>
          </a:bodyPr>
          <a:lstStyle/>
          <a:p>
            <a:r>
              <a:rPr lang="nb-NO"/>
              <a:t>3. Hva har blitt kartlagt?</a:t>
            </a:r>
          </a:p>
        </p:txBody>
      </p:sp>
      <p:sp>
        <p:nvSpPr>
          <p:cNvPr id="18" name="TekstSylinder 17">
            <a:extLst>
              <a:ext uri="{FF2B5EF4-FFF2-40B4-BE49-F238E27FC236}">
                <a16:creationId xmlns:a16="http://schemas.microsoft.com/office/drawing/2014/main" id="{03CED941-10F1-4725-BA53-E0DC46563845}"/>
              </a:ext>
            </a:extLst>
          </p:cNvPr>
          <p:cNvSpPr txBox="1"/>
          <p:nvPr/>
        </p:nvSpPr>
        <p:spPr>
          <a:xfrm>
            <a:off x="7251720" y="2744073"/>
            <a:ext cx="2818704" cy="369332"/>
          </a:xfrm>
          <a:prstGeom prst="rect">
            <a:avLst/>
          </a:prstGeom>
          <a:noFill/>
        </p:spPr>
        <p:txBody>
          <a:bodyPr wrap="square" rtlCol="0">
            <a:spAutoFit/>
          </a:bodyPr>
          <a:lstStyle/>
          <a:p>
            <a:r>
              <a:rPr lang="nb-NO"/>
              <a:t>10 minutter</a:t>
            </a:r>
          </a:p>
        </p:txBody>
      </p:sp>
      <p:sp>
        <p:nvSpPr>
          <p:cNvPr id="21" name="TekstSylinder 20">
            <a:extLst>
              <a:ext uri="{FF2B5EF4-FFF2-40B4-BE49-F238E27FC236}">
                <a16:creationId xmlns:a16="http://schemas.microsoft.com/office/drawing/2014/main" id="{6BFF67CD-93F2-46E8-85B3-476C5EEC70DC}"/>
              </a:ext>
            </a:extLst>
          </p:cNvPr>
          <p:cNvSpPr txBox="1"/>
          <p:nvPr/>
        </p:nvSpPr>
        <p:spPr>
          <a:xfrm>
            <a:off x="536575" y="3870201"/>
            <a:ext cx="8282685" cy="369332"/>
          </a:xfrm>
          <a:prstGeom prst="rect">
            <a:avLst/>
          </a:prstGeom>
          <a:noFill/>
        </p:spPr>
        <p:txBody>
          <a:bodyPr wrap="square" rtlCol="0">
            <a:spAutoFit/>
          </a:bodyPr>
          <a:lstStyle/>
          <a:p>
            <a:r>
              <a:rPr lang="nb-NO"/>
              <a:t>4.2. Tolkning og diskusjon av resultater i mindre grupper</a:t>
            </a:r>
          </a:p>
        </p:txBody>
      </p:sp>
      <p:sp>
        <p:nvSpPr>
          <p:cNvPr id="22" name="TekstSylinder 21">
            <a:extLst>
              <a:ext uri="{FF2B5EF4-FFF2-40B4-BE49-F238E27FC236}">
                <a16:creationId xmlns:a16="http://schemas.microsoft.com/office/drawing/2014/main" id="{2C5886EF-B293-472A-9F22-30C7D38879EB}"/>
              </a:ext>
            </a:extLst>
          </p:cNvPr>
          <p:cNvSpPr txBox="1"/>
          <p:nvPr/>
        </p:nvSpPr>
        <p:spPr>
          <a:xfrm>
            <a:off x="7251720" y="3870201"/>
            <a:ext cx="2818704" cy="369332"/>
          </a:xfrm>
          <a:prstGeom prst="rect">
            <a:avLst/>
          </a:prstGeom>
          <a:noFill/>
        </p:spPr>
        <p:txBody>
          <a:bodyPr wrap="square" rtlCol="0">
            <a:spAutoFit/>
          </a:bodyPr>
          <a:lstStyle/>
          <a:p>
            <a:r>
              <a:rPr lang="nb-NO"/>
              <a:t>30 minutter</a:t>
            </a:r>
          </a:p>
        </p:txBody>
      </p:sp>
      <p:sp>
        <p:nvSpPr>
          <p:cNvPr id="32" name="TekstSylinder 31">
            <a:extLst>
              <a:ext uri="{FF2B5EF4-FFF2-40B4-BE49-F238E27FC236}">
                <a16:creationId xmlns:a16="http://schemas.microsoft.com/office/drawing/2014/main" id="{D617980B-71A2-4DAC-8C2C-E0872B2DFFCA}"/>
              </a:ext>
            </a:extLst>
          </p:cNvPr>
          <p:cNvSpPr txBox="1"/>
          <p:nvPr/>
        </p:nvSpPr>
        <p:spPr>
          <a:xfrm>
            <a:off x="536576" y="4996329"/>
            <a:ext cx="8282684" cy="369332"/>
          </a:xfrm>
          <a:prstGeom prst="rect">
            <a:avLst/>
          </a:prstGeom>
          <a:noFill/>
        </p:spPr>
        <p:txBody>
          <a:bodyPr wrap="square" rtlCol="0">
            <a:spAutoFit/>
          </a:bodyPr>
          <a:lstStyle/>
          <a:p>
            <a:r>
              <a:rPr lang="nb-NO"/>
              <a:t>5. Forberedelse til neste møte</a:t>
            </a:r>
          </a:p>
        </p:txBody>
      </p:sp>
      <p:sp>
        <p:nvSpPr>
          <p:cNvPr id="35" name="TekstSylinder 34">
            <a:extLst>
              <a:ext uri="{FF2B5EF4-FFF2-40B4-BE49-F238E27FC236}">
                <a16:creationId xmlns:a16="http://schemas.microsoft.com/office/drawing/2014/main" id="{8DCFEEE9-1558-4A73-A704-9B3B3C04C14A}"/>
              </a:ext>
            </a:extLst>
          </p:cNvPr>
          <p:cNvSpPr txBox="1"/>
          <p:nvPr/>
        </p:nvSpPr>
        <p:spPr>
          <a:xfrm>
            <a:off x="7251720" y="4996329"/>
            <a:ext cx="2818704" cy="369332"/>
          </a:xfrm>
          <a:prstGeom prst="rect">
            <a:avLst/>
          </a:prstGeom>
          <a:noFill/>
        </p:spPr>
        <p:txBody>
          <a:bodyPr wrap="square" rtlCol="0">
            <a:spAutoFit/>
          </a:bodyPr>
          <a:lstStyle/>
          <a:p>
            <a:r>
              <a:rPr lang="nb-NO"/>
              <a:t>10 minutter</a:t>
            </a:r>
          </a:p>
        </p:txBody>
      </p:sp>
      <p:sp>
        <p:nvSpPr>
          <p:cNvPr id="38" name="TekstSylinder 37">
            <a:extLst>
              <a:ext uri="{FF2B5EF4-FFF2-40B4-BE49-F238E27FC236}">
                <a16:creationId xmlns:a16="http://schemas.microsoft.com/office/drawing/2014/main" id="{536B2D9D-3E83-4652-B92A-42C476E90A2B}"/>
              </a:ext>
            </a:extLst>
          </p:cNvPr>
          <p:cNvSpPr txBox="1"/>
          <p:nvPr/>
        </p:nvSpPr>
        <p:spPr>
          <a:xfrm>
            <a:off x="536575" y="2181009"/>
            <a:ext cx="8282685" cy="369332"/>
          </a:xfrm>
          <a:prstGeom prst="rect">
            <a:avLst/>
          </a:prstGeom>
          <a:noFill/>
        </p:spPr>
        <p:txBody>
          <a:bodyPr wrap="square" rtlCol="0">
            <a:spAutoFit/>
          </a:bodyPr>
          <a:lstStyle/>
          <a:p>
            <a:r>
              <a:rPr lang="nb-NO"/>
              <a:t>2. Om kartlegging av arbeidsmiljø og arbeidsinnhold</a:t>
            </a:r>
          </a:p>
        </p:txBody>
      </p:sp>
      <p:sp>
        <p:nvSpPr>
          <p:cNvPr id="39" name="TekstSylinder 38">
            <a:extLst>
              <a:ext uri="{FF2B5EF4-FFF2-40B4-BE49-F238E27FC236}">
                <a16:creationId xmlns:a16="http://schemas.microsoft.com/office/drawing/2014/main" id="{4710166B-83A1-44D6-AC1E-9EB99A7D6FB8}"/>
              </a:ext>
            </a:extLst>
          </p:cNvPr>
          <p:cNvSpPr txBox="1"/>
          <p:nvPr/>
        </p:nvSpPr>
        <p:spPr>
          <a:xfrm>
            <a:off x="7251720" y="2181009"/>
            <a:ext cx="2818704" cy="369332"/>
          </a:xfrm>
          <a:prstGeom prst="rect">
            <a:avLst/>
          </a:prstGeom>
          <a:noFill/>
        </p:spPr>
        <p:txBody>
          <a:bodyPr wrap="square" rtlCol="0">
            <a:spAutoFit/>
          </a:bodyPr>
          <a:lstStyle/>
          <a:p>
            <a:r>
              <a:rPr lang="nb-NO"/>
              <a:t>10 minutter</a:t>
            </a:r>
          </a:p>
        </p:txBody>
      </p:sp>
      <p:sp>
        <p:nvSpPr>
          <p:cNvPr id="41" name="TekstSylinder 40">
            <a:extLst>
              <a:ext uri="{FF2B5EF4-FFF2-40B4-BE49-F238E27FC236}">
                <a16:creationId xmlns:a16="http://schemas.microsoft.com/office/drawing/2014/main" id="{C7E03802-D6E0-4893-ADA9-DD117A1BE8A2}"/>
              </a:ext>
            </a:extLst>
          </p:cNvPr>
          <p:cNvSpPr txBox="1"/>
          <p:nvPr/>
        </p:nvSpPr>
        <p:spPr>
          <a:xfrm>
            <a:off x="536575" y="4433265"/>
            <a:ext cx="8282685" cy="369332"/>
          </a:xfrm>
          <a:prstGeom prst="rect">
            <a:avLst/>
          </a:prstGeom>
          <a:noFill/>
        </p:spPr>
        <p:txBody>
          <a:bodyPr wrap="square" rtlCol="0">
            <a:spAutoFit/>
          </a:bodyPr>
          <a:lstStyle/>
          <a:p>
            <a:r>
              <a:rPr lang="nb-NO"/>
              <a:t>4.3. Deling av gruppediskusjoner i plenum og oppsummering</a:t>
            </a:r>
          </a:p>
        </p:txBody>
      </p:sp>
      <p:sp>
        <p:nvSpPr>
          <p:cNvPr id="42" name="TekstSylinder 41">
            <a:extLst>
              <a:ext uri="{FF2B5EF4-FFF2-40B4-BE49-F238E27FC236}">
                <a16:creationId xmlns:a16="http://schemas.microsoft.com/office/drawing/2014/main" id="{A445A83A-4FC4-41CB-86AF-9C4F643AE318}"/>
              </a:ext>
            </a:extLst>
          </p:cNvPr>
          <p:cNvSpPr txBox="1"/>
          <p:nvPr/>
        </p:nvSpPr>
        <p:spPr>
          <a:xfrm>
            <a:off x="7251720" y="4433265"/>
            <a:ext cx="2818704" cy="369332"/>
          </a:xfrm>
          <a:prstGeom prst="rect">
            <a:avLst/>
          </a:prstGeom>
          <a:noFill/>
        </p:spPr>
        <p:txBody>
          <a:bodyPr wrap="square" rtlCol="0">
            <a:spAutoFit/>
          </a:bodyPr>
          <a:lstStyle/>
          <a:p>
            <a:r>
              <a:rPr lang="nb-NO"/>
              <a:t>30 minutter</a:t>
            </a:r>
          </a:p>
        </p:txBody>
      </p:sp>
      <p:sp>
        <p:nvSpPr>
          <p:cNvPr id="47" name="TekstSylinder 46">
            <a:extLst>
              <a:ext uri="{FF2B5EF4-FFF2-40B4-BE49-F238E27FC236}">
                <a16:creationId xmlns:a16="http://schemas.microsoft.com/office/drawing/2014/main" id="{2AD99F42-FFE3-4033-BBD3-D5906153CC11}"/>
              </a:ext>
            </a:extLst>
          </p:cNvPr>
          <p:cNvSpPr txBox="1"/>
          <p:nvPr/>
        </p:nvSpPr>
        <p:spPr>
          <a:xfrm>
            <a:off x="536575" y="3307137"/>
            <a:ext cx="8282685" cy="369332"/>
          </a:xfrm>
          <a:prstGeom prst="rect">
            <a:avLst/>
          </a:prstGeom>
          <a:noFill/>
        </p:spPr>
        <p:txBody>
          <a:bodyPr wrap="square" rtlCol="0">
            <a:spAutoFit/>
          </a:bodyPr>
          <a:lstStyle/>
          <a:p>
            <a:r>
              <a:rPr lang="nb-NO"/>
              <a:t>4.1. Gjennomgang av overordnede resultater i plenum</a:t>
            </a:r>
          </a:p>
        </p:txBody>
      </p:sp>
      <p:sp>
        <p:nvSpPr>
          <p:cNvPr id="53" name="TekstSylinder 52">
            <a:extLst>
              <a:ext uri="{FF2B5EF4-FFF2-40B4-BE49-F238E27FC236}">
                <a16:creationId xmlns:a16="http://schemas.microsoft.com/office/drawing/2014/main" id="{C265383E-600D-47B0-B49B-70AB3A8813A4}"/>
              </a:ext>
            </a:extLst>
          </p:cNvPr>
          <p:cNvSpPr txBox="1"/>
          <p:nvPr/>
        </p:nvSpPr>
        <p:spPr>
          <a:xfrm>
            <a:off x="7251720" y="3307137"/>
            <a:ext cx="2818704" cy="369332"/>
          </a:xfrm>
          <a:prstGeom prst="rect">
            <a:avLst/>
          </a:prstGeom>
          <a:noFill/>
        </p:spPr>
        <p:txBody>
          <a:bodyPr wrap="square" rtlCol="0">
            <a:spAutoFit/>
          </a:bodyPr>
          <a:lstStyle/>
          <a:p>
            <a:r>
              <a:rPr lang="nb-NO"/>
              <a:t>20 minutter</a:t>
            </a:r>
          </a:p>
        </p:txBody>
      </p:sp>
      <p:sp>
        <p:nvSpPr>
          <p:cNvPr id="33" name="Rektangel 32">
            <a:extLst>
              <a:ext uri="{FF2B5EF4-FFF2-40B4-BE49-F238E27FC236}">
                <a16:creationId xmlns:a16="http://schemas.microsoft.com/office/drawing/2014/main" id="{D51E1C51-E995-497C-A21E-647B655F6C0B}"/>
              </a:ext>
            </a:extLst>
          </p:cNvPr>
          <p:cNvSpPr/>
          <p:nvPr/>
        </p:nvSpPr>
        <p:spPr>
          <a:xfrm>
            <a:off x="7519481" y="0"/>
            <a:ext cx="4672519"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 2 – forslag til agenda</a:t>
            </a:r>
          </a:p>
        </p:txBody>
      </p:sp>
      <p:grpSp>
        <p:nvGrpSpPr>
          <p:cNvPr id="8" name="Gruppe 7">
            <a:extLst>
              <a:ext uri="{FF2B5EF4-FFF2-40B4-BE49-F238E27FC236}">
                <a16:creationId xmlns:a16="http://schemas.microsoft.com/office/drawing/2014/main" id="{6873501C-2E71-4E0E-829F-87F5BAD18A4A}"/>
              </a:ext>
            </a:extLst>
          </p:cNvPr>
          <p:cNvGrpSpPr/>
          <p:nvPr/>
        </p:nvGrpSpPr>
        <p:grpSpPr>
          <a:xfrm>
            <a:off x="9231084" y="2672255"/>
            <a:ext cx="2818704" cy="1619767"/>
            <a:chOff x="9231084" y="2672255"/>
            <a:chExt cx="2818704" cy="1619767"/>
          </a:xfrm>
        </p:grpSpPr>
        <p:sp>
          <p:nvSpPr>
            <p:cNvPr id="3" name="TekstSylinder 2">
              <a:extLst>
                <a:ext uri="{FF2B5EF4-FFF2-40B4-BE49-F238E27FC236}">
                  <a16:creationId xmlns:a16="http://schemas.microsoft.com/office/drawing/2014/main" id="{68397A76-EC63-4D02-8267-1E843158942E}"/>
                </a:ext>
              </a:extLst>
            </p:cNvPr>
            <p:cNvSpPr txBox="1"/>
            <p:nvPr/>
          </p:nvSpPr>
          <p:spPr>
            <a:xfrm>
              <a:off x="9231085" y="2691584"/>
              <a:ext cx="2818703" cy="1600438"/>
            </a:xfrm>
            <a:prstGeom prst="rect">
              <a:avLst/>
            </a:prstGeom>
            <a:noFill/>
          </p:spPr>
          <p:txBody>
            <a:bodyPr wrap="square" rtlCol="0" anchor="ctr">
              <a:spAutoFit/>
            </a:bodyPr>
            <a:lstStyle/>
            <a:p>
              <a:r>
                <a:rPr lang="nb-NO" sz="1400" i="1"/>
                <a:t>Tilpass tidsdisponeringen mellom de ulike punktene i agendaen deres eget behov. Dere trenger kanskje bruke mer tid på et punkt og mindre på at annet. Eller kanskje dere trenger å utvide hele tidsplanen. </a:t>
              </a:r>
            </a:p>
          </p:txBody>
        </p:sp>
        <p:cxnSp>
          <p:nvCxnSpPr>
            <p:cNvPr id="5" name="Rett linje 4">
              <a:extLst>
                <a:ext uri="{FF2B5EF4-FFF2-40B4-BE49-F238E27FC236}">
                  <a16:creationId xmlns:a16="http://schemas.microsoft.com/office/drawing/2014/main" id="{48AE27AE-B26C-4A6A-B7A2-C8118E717876}"/>
                </a:ext>
              </a:extLst>
            </p:cNvPr>
            <p:cNvCxnSpPr/>
            <p:nvPr/>
          </p:nvCxnSpPr>
          <p:spPr>
            <a:xfrm>
              <a:off x="9231084" y="2672255"/>
              <a:ext cx="0" cy="1567278"/>
            </a:xfrm>
            <a:prstGeom prst="line">
              <a:avLst/>
            </a:prstGeom>
            <a:ln>
              <a:solidFill>
                <a:srgbClr val="F0A51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537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3E36AE-6325-4F4B-BB7E-1F02CDC3F8BF}"/>
              </a:ext>
            </a:extLst>
          </p:cNvPr>
          <p:cNvSpPr>
            <a:spLocks noGrp="1"/>
          </p:cNvSpPr>
          <p:nvPr>
            <p:ph type="title"/>
          </p:nvPr>
        </p:nvSpPr>
        <p:spPr/>
        <p:txBody>
          <a:bodyPr/>
          <a:lstStyle/>
          <a:p>
            <a:r>
              <a:rPr lang="nb-NO" dirty="0"/>
              <a:t>1. Målsetning med møtet </a:t>
            </a:r>
          </a:p>
        </p:txBody>
      </p:sp>
      <p:sp>
        <p:nvSpPr>
          <p:cNvPr id="35" name="Plassholder for innhold 2">
            <a:extLst>
              <a:ext uri="{FF2B5EF4-FFF2-40B4-BE49-F238E27FC236}">
                <a16:creationId xmlns:a16="http://schemas.microsoft.com/office/drawing/2014/main" id="{4A51BEA5-AFC1-4918-9774-03011360F30C}"/>
              </a:ext>
            </a:extLst>
          </p:cNvPr>
          <p:cNvSpPr>
            <a:spLocks noGrp="1"/>
          </p:cNvSpPr>
          <p:nvPr>
            <p:ph sz="quarter" idx="13"/>
          </p:nvPr>
        </p:nvSpPr>
        <p:spPr>
          <a:xfrm>
            <a:off x="536575" y="1143000"/>
            <a:ext cx="11101387" cy="2495550"/>
          </a:xfrm>
        </p:spPr>
        <p:txBody>
          <a:bodyPr/>
          <a:lstStyle/>
          <a:p>
            <a:pPr>
              <a:buFont typeface="Wingdings" panose="05000000000000000000" pitchFamily="2" charset="2"/>
              <a:buChar char="§"/>
            </a:pPr>
            <a:r>
              <a:rPr lang="nb-NO" dirty="0"/>
              <a:t>Mål for møtet (</a:t>
            </a:r>
            <a:r>
              <a:rPr lang="nb-NO" dirty="0">
                <a:solidFill>
                  <a:srgbClr val="F0A519"/>
                </a:solidFill>
              </a:rPr>
              <a:t>tilpass denne hva du ønsker</a:t>
            </a:r>
            <a:r>
              <a:rPr lang="nb-NO" dirty="0"/>
              <a:t>)</a:t>
            </a:r>
          </a:p>
          <a:p>
            <a:pPr lvl="1">
              <a:buFont typeface="Wingdings" panose="05000000000000000000" pitchFamily="2" charset="2"/>
              <a:buChar char="§"/>
            </a:pPr>
            <a:r>
              <a:rPr lang="nb-NO" dirty="0"/>
              <a:t>Vi tenker høy og forstår resultatene i fellesskap</a:t>
            </a:r>
          </a:p>
          <a:p>
            <a:pPr lvl="1">
              <a:buFont typeface="Wingdings" panose="05000000000000000000" pitchFamily="2" charset="2"/>
              <a:buChar char="§"/>
            </a:pPr>
            <a:r>
              <a:rPr lang="nb-NO" dirty="0"/>
              <a:t>Starte en dialog hvor vi skal videreutvikle arbeidsmiljøet </a:t>
            </a:r>
          </a:p>
          <a:p>
            <a:pPr lvl="1">
              <a:buFont typeface="Wingdings" panose="05000000000000000000" pitchFamily="2" charset="2"/>
              <a:buChar char="§"/>
            </a:pPr>
            <a:r>
              <a:rPr lang="nb-NO" dirty="0"/>
              <a:t>Få en bedre forståelse for hvordan vi alle opplever arbeidsmiljø </a:t>
            </a:r>
          </a:p>
          <a:p>
            <a:pPr lvl="1">
              <a:buFont typeface="Wingdings" panose="05000000000000000000" pitchFamily="2" charset="2"/>
              <a:buChar char="§"/>
            </a:pPr>
            <a:endParaRPr lang="nb-NO" sz="1200" dirty="0"/>
          </a:p>
          <a:p>
            <a:pPr lvl="1">
              <a:buFont typeface="Wingdings" panose="05000000000000000000" pitchFamily="2" charset="2"/>
              <a:buChar char="§"/>
            </a:pPr>
            <a:endParaRPr lang="nb-NO" sz="1200" dirty="0"/>
          </a:p>
          <a:p>
            <a:pPr lvl="1">
              <a:buFont typeface="Wingdings" panose="05000000000000000000" pitchFamily="2" charset="2"/>
              <a:buChar char="§"/>
            </a:pPr>
            <a:r>
              <a:rPr lang="nb-NO" dirty="0"/>
              <a:t>Kjørereglene for i dag er som vi avtalte sist: </a:t>
            </a:r>
          </a:p>
          <a:p>
            <a:pPr lvl="2">
              <a:buFont typeface="Wingdings" panose="05000000000000000000" pitchFamily="2" charset="2"/>
              <a:buChar char="§"/>
            </a:pPr>
            <a:r>
              <a:rPr lang="nb-NO" dirty="0"/>
              <a:t>Ingen av oss vet hvordan andre egentlig har det. </a:t>
            </a:r>
          </a:p>
          <a:p>
            <a:pPr lvl="2">
              <a:buFont typeface="Wingdings" panose="05000000000000000000" pitchFamily="2" charset="2"/>
              <a:buChar char="§"/>
            </a:pPr>
            <a:r>
              <a:rPr lang="nb-NO" dirty="0"/>
              <a:t>Alle stemmer er like gyldige. </a:t>
            </a:r>
          </a:p>
          <a:p>
            <a:pPr lvl="2">
              <a:buFont typeface="Wingdings" panose="05000000000000000000" pitchFamily="2" charset="2"/>
              <a:buChar char="§"/>
            </a:pPr>
            <a:r>
              <a:rPr lang="nb-NO" dirty="0"/>
              <a:t>Ingen synspunkter er feil.</a:t>
            </a:r>
          </a:p>
          <a:p>
            <a:pPr lvl="2">
              <a:buFont typeface="Wingdings" panose="05000000000000000000" pitchFamily="2" charset="2"/>
              <a:buChar char="§"/>
            </a:pPr>
            <a:r>
              <a:rPr lang="nb-NO" dirty="0"/>
              <a:t>Vi snakker i jeg-setninger og tar ansvar for det vi sier.</a:t>
            </a:r>
          </a:p>
          <a:p>
            <a:pPr lvl="2">
              <a:buFont typeface="Wingdings" panose="05000000000000000000" pitchFamily="2" charset="2"/>
              <a:buChar char="§"/>
            </a:pPr>
            <a:r>
              <a:rPr lang="nb-NO" dirty="0"/>
              <a:t>Når resultatene foreligger skal vi ikke snakke skyld, men forbedringer.</a:t>
            </a:r>
          </a:p>
          <a:p>
            <a:pPr lvl="2">
              <a:buFont typeface="Wingdings" panose="05000000000000000000" pitchFamily="2" charset="2"/>
              <a:buChar char="§"/>
            </a:pPr>
            <a:r>
              <a:rPr lang="nb-NO" dirty="0"/>
              <a:t>Alle tar ansvar for at taletid fordeles på alle som ønsker å si noe.</a:t>
            </a:r>
          </a:p>
          <a:p>
            <a:pPr lvl="1">
              <a:buFont typeface="Wingdings" panose="05000000000000000000" pitchFamily="2" charset="2"/>
              <a:buChar char="§"/>
            </a:pPr>
            <a:endParaRPr lang="nb-NO" sz="1200" dirty="0"/>
          </a:p>
        </p:txBody>
      </p:sp>
      <p:sp>
        <p:nvSpPr>
          <p:cNvPr id="5" name="Rektangel 4">
            <a:extLst>
              <a:ext uri="{FF2B5EF4-FFF2-40B4-BE49-F238E27FC236}">
                <a16:creationId xmlns:a16="http://schemas.microsoft.com/office/drawing/2014/main" id="{5AA10F3D-889A-46C5-A48C-C5B018206DC6}"/>
              </a:ext>
            </a:extLst>
          </p:cNvPr>
          <p:cNvSpPr/>
          <p:nvPr/>
        </p:nvSpPr>
        <p:spPr>
          <a:xfrm>
            <a:off x="8591550" y="0"/>
            <a:ext cx="3600450"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 nr.2 for å presentere målet med møtet.</a:t>
            </a:r>
          </a:p>
        </p:txBody>
      </p:sp>
    </p:spTree>
    <p:extLst>
      <p:ext uri="{BB962C8B-B14F-4D97-AF65-F5344CB8AC3E}">
        <p14:creationId xmlns:p14="http://schemas.microsoft.com/office/powerpoint/2010/main" val="362853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a:xfrm>
            <a:off x="536575" y="441325"/>
            <a:ext cx="11017250" cy="701675"/>
          </a:xfrm>
        </p:spPr>
        <p:txBody>
          <a:bodyPr/>
          <a:lstStyle/>
          <a:p>
            <a:r>
              <a:rPr lang="nb-NO"/>
              <a:t>2. Om kartlegging av arbeidsmiljø og arbeidsinnhold</a:t>
            </a:r>
          </a:p>
        </p:txBody>
      </p:sp>
      <p:sp>
        <p:nvSpPr>
          <p:cNvPr id="5" name="Rektangel 4">
            <a:extLst>
              <a:ext uri="{FF2B5EF4-FFF2-40B4-BE49-F238E27FC236}">
                <a16:creationId xmlns:a16="http://schemas.microsoft.com/office/drawing/2014/main" id="{D8924CE0-B956-43D7-ABA0-6671B32C1BA6}"/>
              </a:ext>
            </a:extLst>
          </p:cNvPr>
          <p:cNvSpPr/>
          <p:nvPr/>
        </p:nvSpPr>
        <p:spPr>
          <a:xfrm>
            <a:off x="10614126" y="0"/>
            <a:ext cx="1577874"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 </a:t>
            </a:r>
          </a:p>
        </p:txBody>
      </p:sp>
      <p:sp>
        <p:nvSpPr>
          <p:cNvPr id="3" name="TekstSylinder 2">
            <a:extLst>
              <a:ext uri="{FF2B5EF4-FFF2-40B4-BE49-F238E27FC236}">
                <a16:creationId xmlns:a16="http://schemas.microsoft.com/office/drawing/2014/main" id="{D0496D1D-5604-4AFC-A2BD-516B5A058D16}"/>
              </a:ext>
            </a:extLst>
          </p:cNvPr>
          <p:cNvSpPr txBox="1"/>
          <p:nvPr/>
        </p:nvSpPr>
        <p:spPr>
          <a:xfrm>
            <a:off x="2579621" y="3244334"/>
            <a:ext cx="7032759" cy="369332"/>
          </a:xfrm>
          <a:prstGeom prst="rect">
            <a:avLst/>
          </a:prstGeom>
          <a:noFill/>
        </p:spPr>
        <p:txBody>
          <a:bodyPr wrap="none" rtlCol="0">
            <a:spAutoFit/>
          </a:bodyPr>
          <a:lstStyle/>
          <a:p>
            <a:r>
              <a:rPr lang="nb-NO"/>
              <a:t>Erstatt dette lysbilde med lysbilde nr.4 i resultatrapporten fra MUST.</a:t>
            </a:r>
          </a:p>
        </p:txBody>
      </p:sp>
    </p:spTree>
    <p:extLst>
      <p:ext uri="{BB962C8B-B14F-4D97-AF65-F5344CB8AC3E}">
        <p14:creationId xmlns:p14="http://schemas.microsoft.com/office/powerpoint/2010/main" val="213194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a:xfrm>
            <a:off x="536575" y="441325"/>
            <a:ext cx="4772025" cy="701675"/>
          </a:xfrm>
        </p:spPr>
        <p:txBody>
          <a:bodyPr/>
          <a:lstStyle/>
          <a:p>
            <a:r>
              <a:rPr lang="nb-NO"/>
              <a:t>3. Hva har blitt kartlagt?</a:t>
            </a:r>
          </a:p>
        </p:txBody>
      </p:sp>
      <p:sp>
        <p:nvSpPr>
          <p:cNvPr id="39" name="Rektangel 38">
            <a:extLst>
              <a:ext uri="{FF2B5EF4-FFF2-40B4-BE49-F238E27FC236}">
                <a16:creationId xmlns:a16="http://schemas.microsoft.com/office/drawing/2014/main" id="{9FE1C6A5-DB4E-468E-9F5C-D95977E64B97}"/>
              </a:ext>
            </a:extLst>
          </p:cNvPr>
          <p:cNvSpPr/>
          <p:nvPr/>
        </p:nvSpPr>
        <p:spPr>
          <a:xfrm>
            <a:off x="899971" y="1828560"/>
            <a:ext cx="324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Krav og forventninger i jobben</a:t>
            </a:r>
          </a:p>
        </p:txBody>
      </p:sp>
      <p:sp>
        <p:nvSpPr>
          <p:cNvPr id="52" name="Rektangel 51">
            <a:extLst>
              <a:ext uri="{FF2B5EF4-FFF2-40B4-BE49-F238E27FC236}">
                <a16:creationId xmlns:a16="http://schemas.microsoft.com/office/drawing/2014/main" id="{A41CE48A-4724-429D-9E9C-9D86C20994A2}"/>
              </a:ext>
            </a:extLst>
          </p:cNvPr>
          <p:cNvSpPr/>
          <p:nvPr/>
        </p:nvSpPr>
        <p:spPr>
          <a:xfrm>
            <a:off x="4637565" y="1828560"/>
            <a:ext cx="3239999"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Mobbing og trakassering</a:t>
            </a:r>
          </a:p>
        </p:txBody>
      </p:sp>
      <p:sp>
        <p:nvSpPr>
          <p:cNvPr id="53" name="Rektangel 52">
            <a:extLst>
              <a:ext uri="{FF2B5EF4-FFF2-40B4-BE49-F238E27FC236}">
                <a16:creationId xmlns:a16="http://schemas.microsoft.com/office/drawing/2014/main" id="{1A426E50-01D7-4D0A-A414-0E7931A851F2}"/>
              </a:ext>
            </a:extLst>
          </p:cNvPr>
          <p:cNvSpPr/>
          <p:nvPr/>
        </p:nvSpPr>
        <p:spPr>
          <a:xfrm>
            <a:off x="899969" y="2302040"/>
            <a:ext cx="3240001"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Opplevelsen av selvbestemmelse</a:t>
            </a:r>
          </a:p>
        </p:txBody>
      </p:sp>
      <p:sp>
        <p:nvSpPr>
          <p:cNvPr id="61" name="Rektangel 60">
            <a:extLst>
              <a:ext uri="{FF2B5EF4-FFF2-40B4-BE49-F238E27FC236}">
                <a16:creationId xmlns:a16="http://schemas.microsoft.com/office/drawing/2014/main" id="{CA9503A1-069B-41C8-ABB5-7FDA0639564C}"/>
              </a:ext>
            </a:extLst>
          </p:cNvPr>
          <p:cNvSpPr/>
          <p:nvPr/>
        </p:nvSpPr>
        <p:spPr>
          <a:xfrm>
            <a:off x="4637563" y="2302040"/>
            <a:ext cx="3240001"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Psykologisk trygghet</a:t>
            </a:r>
          </a:p>
        </p:txBody>
      </p:sp>
      <p:sp>
        <p:nvSpPr>
          <p:cNvPr id="62" name="Rektangel 61">
            <a:extLst>
              <a:ext uri="{FF2B5EF4-FFF2-40B4-BE49-F238E27FC236}">
                <a16:creationId xmlns:a16="http://schemas.microsoft.com/office/drawing/2014/main" id="{7ABFFA7C-82BF-440F-B163-EB66E31CA2BA}"/>
              </a:ext>
            </a:extLst>
          </p:cNvPr>
          <p:cNvSpPr/>
          <p:nvPr/>
        </p:nvSpPr>
        <p:spPr>
          <a:xfrm>
            <a:off x="899969" y="2775520"/>
            <a:ext cx="3240001"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Lederskap</a:t>
            </a:r>
          </a:p>
        </p:txBody>
      </p:sp>
      <p:sp>
        <p:nvSpPr>
          <p:cNvPr id="63" name="Rektangel 62">
            <a:extLst>
              <a:ext uri="{FF2B5EF4-FFF2-40B4-BE49-F238E27FC236}">
                <a16:creationId xmlns:a16="http://schemas.microsoft.com/office/drawing/2014/main" id="{F50838C1-2004-4445-969C-3DBE1F2537AE}"/>
              </a:ext>
            </a:extLst>
          </p:cNvPr>
          <p:cNvSpPr/>
          <p:nvPr/>
        </p:nvSpPr>
        <p:spPr>
          <a:xfrm>
            <a:off x="4637563" y="2775520"/>
            <a:ext cx="3240001"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Kompetanseutvikling</a:t>
            </a:r>
          </a:p>
        </p:txBody>
      </p:sp>
      <p:sp>
        <p:nvSpPr>
          <p:cNvPr id="64" name="Rektangel 63">
            <a:extLst>
              <a:ext uri="{FF2B5EF4-FFF2-40B4-BE49-F238E27FC236}">
                <a16:creationId xmlns:a16="http://schemas.microsoft.com/office/drawing/2014/main" id="{B67E3BBE-34F3-46D9-9D0F-2FDD6C195B0B}"/>
              </a:ext>
            </a:extLst>
          </p:cNvPr>
          <p:cNvSpPr/>
          <p:nvPr/>
        </p:nvSpPr>
        <p:spPr>
          <a:xfrm>
            <a:off x="899969" y="3249000"/>
            <a:ext cx="3240001"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Selvledelse</a:t>
            </a:r>
          </a:p>
        </p:txBody>
      </p:sp>
      <p:sp>
        <p:nvSpPr>
          <p:cNvPr id="65" name="Rektangel 64">
            <a:extLst>
              <a:ext uri="{FF2B5EF4-FFF2-40B4-BE49-F238E27FC236}">
                <a16:creationId xmlns:a16="http://schemas.microsoft.com/office/drawing/2014/main" id="{3C4E27AB-F429-46A3-8A66-72A176FFB3A3}"/>
              </a:ext>
            </a:extLst>
          </p:cNvPr>
          <p:cNvSpPr/>
          <p:nvPr/>
        </p:nvSpPr>
        <p:spPr>
          <a:xfrm>
            <a:off x="4637563" y="3249000"/>
            <a:ext cx="3240001"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Kontorløsninger</a:t>
            </a:r>
          </a:p>
        </p:txBody>
      </p:sp>
      <p:sp>
        <p:nvSpPr>
          <p:cNvPr id="66" name="Rektangel 65">
            <a:extLst>
              <a:ext uri="{FF2B5EF4-FFF2-40B4-BE49-F238E27FC236}">
                <a16:creationId xmlns:a16="http://schemas.microsoft.com/office/drawing/2014/main" id="{9104FACC-7727-41C0-9027-CE49193C79B9}"/>
              </a:ext>
            </a:extLst>
          </p:cNvPr>
          <p:cNvSpPr/>
          <p:nvPr/>
        </p:nvSpPr>
        <p:spPr>
          <a:xfrm>
            <a:off x="4637563" y="3722480"/>
            <a:ext cx="3240001"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Tilhørighet til organisasjonen</a:t>
            </a:r>
          </a:p>
        </p:txBody>
      </p:sp>
      <p:sp>
        <p:nvSpPr>
          <p:cNvPr id="67" name="Rektangel 66">
            <a:extLst>
              <a:ext uri="{FF2B5EF4-FFF2-40B4-BE49-F238E27FC236}">
                <a16:creationId xmlns:a16="http://schemas.microsoft.com/office/drawing/2014/main" id="{7B009DA0-7C50-434D-A2F7-0F64D33DDE50}"/>
              </a:ext>
            </a:extLst>
          </p:cNvPr>
          <p:cNvSpPr/>
          <p:nvPr/>
        </p:nvSpPr>
        <p:spPr>
          <a:xfrm>
            <a:off x="899969" y="3722480"/>
            <a:ext cx="3240001"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Sosial støtte fra kollegaer og leder</a:t>
            </a:r>
          </a:p>
        </p:txBody>
      </p:sp>
      <p:sp>
        <p:nvSpPr>
          <p:cNvPr id="68" name="Rektangel 67">
            <a:extLst>
              <a:ext uri="{FF2B5EF4-FFF2-40B4-BE49-F238E27FC236}">
                <a16:creationId xmlns:a16="http://schemas.microsoft.com/office/drawing/2014/main" id="{DA5FBBCD-24C2-4FFC-AB0E-431DECBBF979}"/>
              </a:ext>
            </a:extLst>
          </p:cNvPr>
          <p:cNvSpPr/>
          <p:nvPr/>
        </p:nvSpPr>
        <p:spPr>
          <a:xfrm>
            <a:off x="899969" y="4195960"/>
            <a:ext cx="3240001"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Sosialt klima</a:t>
            </a:r>
          </a:p>
        </p:txBody>
      </p:sp>
      <p:sp>
        <p:nvSpPr>
          <p:cNvPr id="69" name="Rektangel 68">
            <a:extLst>
              <a:ext uri="{FF2B5EF4-FFF2-40B4-BE49-F238E27FC236}">
                <a16:creationId xmlns:a16="http://schemas.microsoft.com/office/drawing/2014/main" id="{DE952B56-79E9-4CD2-8E42-6B35FE2265DB}"/>
              </a:ext>
            </a:extLst>
          </p:cNvPr>
          <p:cNvSpPr/>
          <p:nvPr/>
        </p:nvSpPr>
        <p:spPr>
          <a:xfrm>
            <a:off x="4637563" y="4195960"/>
            <a:ext cx="3240001"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Tanker om å slutte</a:t>
            </a:r>
          </a:p>
        </p:txBody>
      </p:sp>
      <p:sp>
        <p:nvSpPr>
          <p:cNvPr id="70" name="Rektangel 69">
            <a:extLst>
              <a:ext uri="{FF2B5EF4-FFF2-40B4-BE49-F238E27FC236}">
                <a16:creationId xmlns:a16="http://schemas.microsoft.com/office/drawing/2014/main" id="{EE4F816A-7CAE-426C-97AF-3DC5D57E6669}"/>
              </a:ext>
            </a:extLst>
          </p:cNvPr>
          <p:cNvSpPr/>
          <p:nvPr/>
        </p:nvSpPr>
        <p:spPr>
          <a:xfrm>
            <a:off x="899969" y="4669440"/>
            <a:ext cx="3240001"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Konflikter</a:t>
            </a:r>
          </a:p>
        </p:txBody>
      </p:sp>
      <p:sp>
        <p:nvSpPr>
          <p:cNvPr id="71" name="Rektangel 70">
            <a:extLst>
              <a:ext uri="{FF2B5EF4-FFF2-40B4-BE49-F238E27FC236}">
                <a16:creationId xmlns:a16="http://schemas.microsoft.com/office/drawing/2014/main" id="{E7804DB6-2CD2-4C61-8E14-FE62886BB3D5}"/>
              </a:ext>
            </a:extLst>
          </p:cNvPr>
          <p:cNvSpPr/>
          <p:nvPr/>
        </p:nvSpPr>
        <p:spPr>
          <a:xfrm>
            <a:off x="4637563" y="4669440"/>
            <a:ext cx="3240001"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Jobbengasjement</a:t>
            </a:r>
          </a:p>
        </p:txBody>
      </p:sp>
      <p:grpSp>
        <p:nvGrpSpPr>
          <p:cNvPr id="4" name="Gruppe 3">
            <a:extLst>
              <a:ext uri="{FF2B5EF4-FFF2-40B4-BE49-F238E27FC236}">
                <a16:creationId xmlns:a16="http://schemas.microsoft.com/office/drawing/2014/main" id="{4B4189A5-4049-45C4-B8E3-114C790AA441}"/>
              </a:ext>
            </a:extLst>
          </p:cNvPr>
          <p:cNvGrpSpPr/>
          <p:nvPr/>
        </p:nvGrpSpPr>
        <p:grpSpPr>
          <a:xfrm>
            <a:off x="8237562" y="1828560"/>
            <a:ext cx="3588932" cy="2544312"/>
            <a:chOff x="8063098" y="1684132"/>
            <a:chExt cx="3588932" cy="2544312"/>
          </a:xfrm>
        </p:grpSpPr>
        <p:sp>
          <p:nvSpPr>
            <p:cNvPr id="3" name="Rektangel 2">
              <a:extLst>
                <a:ext uri="{FF2B5EF4-FFF2-40B4-BE49-F238E27FC236}">
                  <a16:creationId xmlns:a16="http://schemas.microsoft.com/office/drawing/2014/main" id="{173A6AE9-9B25-4E5D-9978-368F78D08224}"/>
                </a:ext>
              </a:extLst>
            </p:cNvPr>
            <p:cNvSpPr/>
            <p:nvPr/>
          </p:nvSpPr>
          <p:spPr>
            <a:xfrm>
              <a:off x="8063098" y="1684132"/>
              <a:ext cx="3588932" cy="254431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nb-NO" sz="1100" dirty="0">
                  <a:solidFill>
                    <a:schemeClr val="tx1"/>
                  </a:solidFill>
                </a:rPr>
                <a:t>Disse resultatene blir ikke tilgjengeliggjort, men brukt i statistiske analyser av sammenhenger mellom </a:t>
              </a:r>
            </a:p>
            <a:p>
              <a:pPr algn="ctr"/>
              <a:r>
                <a:rPr lang="nb-NO" sz="1100" dirty="0">
                  <a:solidFill>
                    <a:schemeClr val="tx1"/>
                  </a:solidFill>
                </a:rPr>
                <a:t>   et utvalg tema/undertema og helseplager på virksomhetsnivå </a:t>
              </a:r>
            </a:p>
          </p:txBody>
        </p:sp>
        <p:sp>
          <p:nvSpPr>
            <p:cNvPr id="82" name="Rektangel 81">
              <a:extLst>
                <a:ext uri="{FF2B5EF4-FFF2-40B4-BE49-F238E27FC236}">
                  <a16:creationId xmlns:a16="http://schemas.microsoft.com/office/drawing/2014/main" id="{F198883C-9DC9-420A-9C90-C7BCC1489F86}"/>
                </a:ext>
              </a:extLst>
            </p:cNvPr>
            <p:cNvSpPr/>
            <p:nvPr/>
          </p:nvSpPr>
          <p:spPr>
            <a:xfrm>
              <a:off x="8237564" y="1828560"/>
              <a:ext cx="3240001" cy="360000"/>
            </a:xfrm>
            <a:prstGeom prst="rect">
              <a:avLst/>
            </a:prstGeom>
            <a:solidFill>
              <a:srgbClr val="F0A519"/>
            </a:solidFill>
            <a:ln>
              <a:solidFill>
                <a:srgbClr val="F0A51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Kroppslige plager</a:t>
              </a:r>
            </a:p>
          </p:txBody>
        </p:sp>
        <p:sp>
          <p:nvSpPr>
            <p:cNvPr id="83" name="Rektangel 82">
              <a:extLst>
                <a:ext uri="{FF2B5EF4-FFF2-40B4-BE49-F238E27FC236}">
                  <a16:creationId xmlns:a16="http://schemas.microsoft.com/office/drawing/2014/main" id="{0744F5B8-AB8A-434B-8FB7-0DF1574E8C97}"/>
                </a:ext>
              </a:extLst>
            </p:cNvPr>
            <p:cNvSpPr/>
            <p:nvPr/>
          </p:nvSpPr>
          <p:spPr>
            <a:xfrm>
              <a:off x="8237564" y="2302040"/>
              <a:ext cx="3240001" cy="360000"/>
            </a:xfrm>
            <a:prstGeom prst="rect">
              <a:avLst/>
            </a:prstGeom>
            <a:solidFill>
              <a:srgbClr val="F0A519"/>
            </a:solidFill>
            <a:ln>
              <a:solidFill>
                <a:srgbClr val="F0A51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Psykiske plager</a:t>
              </a:r>
            </a:p>
          </p:txBody>
        </p:sp>
        <p:sp>
          <p:nvSpPr>
            <p:cNvPr id="84" name="Rektangel 83">
              <a:extLst>
                <a:ext uri="{FF2B5EF4-FFF2-40B4-BE49-F238E27FC236}">
                  <a16:creationId xmlns:a16="http://schemas.microsoft.com/office/drawing/2014/main" id="{6ED1A343-C63B-44BE-89F6-45DEE941935B}"/>
                </a:ext>
              </a:extLst>
            </p:cNvPr>
            <p:cNvSpPr/>
            <p:nvPr/>
          </p:nvSpPr>
          <p:spPr>
            <a:xfrm>
              <a:off x="8237564" y="2776288"/>
              <a:ext cx="3240001" cy="360000"/>
            </a:xfrm>
            <a:prstGeom prst="rect">
              <a:avLst/>
            </a:prstGeom>
            <a:solidFill>
              <a:srgbClr val="F0A519"/>
            </a:solidFill>
            <a:ln>
              <a:solidFill>
                <a:srgbClr val="F0A51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b="1"/>
                <a:t>Arbeidsevne</a:t>
              </a:r>
            </a:p>
          </p:txBody>
        </p:sp>
      </p:grpSp>
      <p:sp>
        <p:nvSpPr>
          <p:cNvPr id="108" name="Rektangel 107">
            <a:extLst>
              <a:ext uri="{FF2B5EF4-FFF2-40B4-BE49-F238E27FC236}">
                <a16:creationId xmlns:a16="http://schemas.microsoft.com/office/drawing/2014/main" id="{09BFDD81-A87B-441B-9D8E-5C03297C3FF1}"/>
              </a:ext>
            </a:extLst>
          </p:cNvPr>
          <p:cNvSpPr/>
          <p:nvPr/>
        </p:nvSpPr>
        <p:spPr>
          <a:xfrm>
            <a:off x="539971" y="182856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1</a:t>
            </a:r>
          </a:p>
        </p:txBody>
      </p:sp>
      <p:sp>
        <p:nvSpPr>
          <p:cNvPr id="110" name="Rektangel 109">
            <a:extLst>
              <a:ext uri="{FF2B5EF4-FFF2-40B4-BE49-F238E27FC236}">
                <a16:creationId xmlns:a16="http://schemas.microsoft.com/office/drawing/2014/main" id="{298E871B-5AE1-4549-B1D0-4B19985D86FD}"/>
              </a:ext>
            </a:extLst>
          </p:cNvPr>
          <p:cNvSpPr/>
          <p:nvPr/>
        </p:nvSpPr>
        <p:spPr>
          <a:xfrm>
            <a:off x="539971" y="230204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2</a:t>
            </a:r>
          </a:p>
        </p:txBody>
      </p:sp>
      <p:sp>
        <p:nvSpPr>
          <p:cNvPr id="111" name="Rektangel 110">
            <a:extLst>
              <a:ext uri="{FF2B5EF4-FFF2-40B4-BE49-F238E27FC236}">
                <a16:creationId xmlns:a16="http://schemas.microsoft.com/office/drawing/2014/main" id="{83C26A74-BD65-48D6-8100-AACCA86CE156}"/>
              </a:ext>
            </a:extLst>
          </p:cNvPr>
          <p:cNvSpPr/>
          <p:nvPr/>
        </p:nvSpPr>
        <p:spPr>
          <a:xfrm>
            <a:off x="539971" y="277552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3</a:t>
            </a:r>
          </a:p>
        </p:txBody>
      </p:sp>
      <p:sp>
        <p:nvSpPr>
          <p:cNvPr id="112" name="Rektangel 111">
            <a:extLst>
              <a:ext uri="{FF2B5EF4-FFF2-40B4-BE49-F238E27FC236}">
                <a16:creationId xmlns:a16="http://schemas.microsoft.com/office/drawing/2014/main" id="{11C39A92-CA9B-4400-A108-7B85B8F181C8}"/>
              </a:ext>
            </a:extLst>
          </p:cNvPr>
          <p:cNvSpPr/>
          <p:nvPr/>
        </p:nvSpPr>
        <p:spPr>
          <a:xfrm>
            <a:off x="539971" y="324900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4</a:t>
            </a:r>
          </a:p>
        </p:txBody>
      </p:sp>
      <p:sp>
        <p:nvSpPr>
          <p:cNvPr id="113" name="Rektangel 112">
            <a:extLst>
              <a:ext uri="{FF2B5EF4-FFF2-40B4-BE49-F238E27FC236}">
                <a16:creationId xmlns:a16="http://schemas.microsoft.com/office/drawing/2014/main" id="{6E6F4F41-CEF2-4590-9FB8-48B6FF22839A}"/>
              </a:ext>
            </a:extLst>
          </p:cNvPr>
          <p:cNvSpPr/>
          <p:nvPr/>
        </p:nvSpPr>
        <p:spPr>
          <a:xfrm>
            <a:off x="539971" y="372248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5</a:t>
            </a:r>
          </a:p>
        </p:txBody>
      </p:sp>
      <p:sp>
        <p:nvSpPr>
          <p:cNvPr id="114" name="Rektangel 113">
            <a:extLst>
              <a:ext uri="{FF2B5EF4-FFF2-40B4-BE49-F238E27FC236}">
                <a16:creationId xmlns:a16="http://schemas.microsoft.com/office/drawing/2014/main" id="{C5D36A04-A9E3-4404-BEE6-59CF3E061F17}"/>
              </a:ext>
            </a:extLst>
          </p:cNvPr>
          <p:cNvSpPr/>
          <p:nvPr/>
        </p:nvSpPr>
        <p:spPr>
          <a:xfrm>
            <a:off x="539971" y="419596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6</a:t>
            </a:r>
          </a:p>
        </p:txBody>
      </p:sp>
      <p:sp>
        <p:nvSpPr>
          <p:cNvPr id="115" name="Rektangel 114">
            <a:extLst>
              <a:ext uri="{FF2B5EF4-FFF2-40B4-BE49-F238E27FC236}">
                <a16:creationId xmlns:a16="http://schemas.microsoft.com/office/drawing/2014/main" id="{709456BA-DA35-46F5-96AC-474028C7F753}"/>
              </a:ext>
            </a:extLst>
          </p:cNvPr>
          <p:cNvSpPr/>
          <p:nvPr/>
        </p:nvSpPr>
        <p:spPr>
          <a:xfrm>
            <a:off x="539971" y="466944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7</a:t>
            </a:r>
          </a:p>
        </p:txBody>
      </p:sp>
      <p:sp>
        <p:nvSpPr>
          <p:cNvPr id="119" name="Rektangel 118">
            <a:extLst>
              <a:ext uri="{FF2B5EF4-FFF2-40B4-BE49-F238E27FC236}">
                <a16:creationId xmlns:a16="http://schemas.microsoft.com/office/drawing/2014/main" id="{2E79EAEE-0D92-4D13-A2CB-58900C5460CF}"/>
              </a:ext>
            </a:extLst>
          </p:cNvPr>
          <p:cNvSpPr/>
          <p:nvPr/>
        </p:nvSpPr>
        <p:spPr>
          <a:xfrm>
            <a:off x="4277565" y="182856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8</a:t>
            </a:r>
          </a:p>
        </p:txBody>
      </p:sp>
      <p:sp>
        <p:nvSpPr>
          <p:cNvPr id="120" name="Rektangel 119">
            <a:extLst>
              <a:ext uri="{FF2B5EF4-FFF2-40B4-BE49-F238E27FC236}">
                <a16:creationId xmlns:a16="http://schemas.microsoft.com/office/drawing/2014/main" id="{EB9A7FDD-48E4-4250-913D-21E2C137346D}"/>
              </a:ext>
            </a:extLst>
          </p:cNvPr>
          <p:cNvSpPr/>
          <p:nvPr/>
        </p:nvSpPr>
        <p:spPr>
          <a:xfrm>
            <a:off x="4277565" y="230204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9</a:t>
            </a:r>
          </a:p>
        </p:txBody>
      </p:sp>
      <p:sp>
        <p:nvSpPr>
          <p:cNvPr id="121" name="Rektangel 120">
            <a:extLst>
              <a:ext uri="{FF2B5EF4-FFF2-40B4-BE49-F238E27FC236}">
                <a16:creationId xmlns:a16="http://schemas.microsoft.com/office/drawing/2014/main" id="{E10EF6B5-1EB6-48BE-B556-1E469B772C6E}"/>
              </a:ext>
            </a:extLst>
          </p:cNvPr>
          <p:cNvSpPr/>
          <p:nvPr/>
        </p:nvSpPr>
        <p:spPr>
          <a:xfrm>
            <a:off x="4277565" y="277552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10</a:t>
            </a:r>
          </a:p>
        </p:txBody>
      </p:sp>
      <p:sp>
        <p:nvSpPr>
          <p:cNvPr id="122" name="Rektangel 121">
            <a:extLst>
              <a:ext uri="{FF2B5EF4-FFF2-40B4-BE49-F238E27FC236}">
                <a16:creationId xmlns:a16="http://schemas.microsoft.com/office/drawing/2014/main" id="{B06D5D8B-5D79-4812-878E-517441FB352F}"/>
              </a:ext>
            </a:extLst>
          </p:cNvPr>
          <p:cNvSpPr/>
          <p:nvPr/>
        </p:nvSpPr>
        <p:spPr>
          <a:xfrm>
            <a:off x="4277565" y="324900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11</a:t>
            </a:r>
          </a:p>
        </p:txBody>
      </p:sp>
      <p:sp>
        <p:nvSpPr>
          <p:cNvPr id="123" name="Rektangel 122">
            <a:extLst>
              <a:ext uri="{FF2B5EF4-FFF2-40B4-BE49-F238E27FC236}">
                <a16:creationId xmlns:a16="http://schemas.microsoft.com/office/drawing/2014/main" id="{DCF23FB7-0B50-4B53-BAF4-7C4C727D0512}"/>
              </a:ext>
            </a:extLst>
          </p:cNvPr>
          <p:cNvSpPr/>
          <p:nvPr/>
        </p:nvSpPr>
        <p:spPr>
          <a:xfrm>
            <a:off x="4277565" y="372248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12</a:t>
            </a:r>
          </a:p>
        </p:txBody>
      </p:sp>
      <p:sp>
        <p:nvSpPr>
          <p:cNvPr id="124" name="Rektangel 123">
            <a:extLst>
              <a:ext uri="{FF2B5EF4-FFF2-40B4-BE49-F238E27FC236}">
                <a16:creationId xmlns:a16="http://schemas.microsoft.com/office/drawing/2014/main" id="{385B283E-22B4-40D9-A0CA-D4D72AB2A5F9}"/>
              </a:ext>
            </a:extLst>
          </p:cNvPr>
          <p:cNvSpPr/>
          <p:nvPr/>
        </p:nvSpPr>
        <p:spPr>
          <a:xfrm>
            <a:off x="4277565" y="419596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13</a:t>
            </a:r>
          </a:p>
        </p:txBody>
      </p:sp>
      <p:sp>
        <p:nvSpPr>
          <p:cNvPr id="125" name="Rektangel 124">
            <a:extLst>
              <a:ext uri="{FF2B5EF4-FFF2-40B4-BE49-F238E27FC236}">
                <a16:creationId xmlns:a16="http://schemas.microsoft.com/office/drawing/2014/main" id="{A8F8D5C2-FB58-44A5-A2EB-1F8801BD82FD}"/>
              </a:ext>
            </a:extLst>
          </p:cNvPr>
          <p:cNvSpPr/>
          <p:nvPr/>
        </p:nvSpPr>
        <p:spPr>
          <a:xfrm>
            <a:off x="4277565" y="4669440"/>
            <a:ext cx="360000" cy="360000"/>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b="1"/>
              <a:t>14</a:t>
            </a:r>
          </a:p>
        </p:txBody>
      </p:sp>
      <p:sp>
        <p:nvSpPr>
          <p:cNvPr id="85" name="Rektangel 84">
            <a:extLst>
              <a:ext uri="{FF2B5EF4-FFF2-40B4-BE49-F238E27FC236}">
                <a16:creationId xmlns:a16="http://schemas.microsoft.com/office/drawing/2014/main" id="{C152973B-999A-4996-A2AB-3234EB1CEE4C}"/>
              </a:ext>
            </a:extLst>
          </p:cNvPr>
          <p:cNvSpPr/>
          <p:nvPr/>
        </p:nvSpPr>
        <p:spPr>
          <a:xfrm>
            <a:off x="10614126" y="0"/>
            <a:ext cx="1577874"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a:t>
            </a:r>
          </a:p>
        </p:txBody>
      </p:sp>
    </p:spTree>
    <p:extLst>
      <p:ext uri="{BB962C8B-B14F-4D97-AF65-F5344CB8AC3E}">
        <p14:creationId xmlns:p14="http://schemas.microsoft.com/office/powerpoint/2010/main" val="34472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p:txBody>
          <a:bodyPr/>
          <a:lstStyle/>
          <a:p>
            <a:r>
              <a:rPr lang="nb-NO" sz="2800" dirty="0"/>
              <a:t>4. Gjennomgang resultater - alternativer</a:t>
            </a:r>
          </a:p>
        </p:txBody>
      </p:sp>
      <p:sp>
        <p:nvSpPr>
          <p:cNvPr id="5" name="Rektangel 4">
            <a:extLst>
              <a:ext uri="{FF2B5EF4-FFF2-40B4-BE49-F238E27FC236}">
                <a16:creationId xmlns:a16="http://schemas.microsoft.com/office/drawing/2014/main" id="{8FC9FDAC-D773-4424-87D2-FB0194938D28}"/>
              </a:ext>
            </a:extLst>
          </p:cNvPr>
          <p:cNvSpPr/>
          <p:nvPr/>
        </p:nvSpPr>
        <p:spPr>
          <a:xfrm>
            <a:off x="10614126" y="0"/>
            <a:ext cx="1577874" cy="364228"/>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rPr>
              <a:t>Forberedelse/ veiledning</a:t>
            </a:r>
          </a:p>
        </p:txBody>
      </p:sp>
      <p:grpSp>
        <p:nvGrpSpPr>
          <p:cNvPr id="12" name="Gruppe 11">
            <a:extLst>
              <a:ext uri="{FF2B5EF4-FFF2-40B4-BE49-F238E27FC236}">
                <a16:creationId xmlns:a16="http://schemas.microsoft.com/office/drawing/2014/main" id="{884C554E-A1EF-46B4-ADF4-CCCFC399CF46}"/>
              </a:ext>
            </a:extLst>
          </p:cNvPr>
          <p:cNvGrpSpPr/>
          <p:nvPr/>
        </p:nvGrpSpPr>
        <p:grpSpPr>
          <a:xfrm>
            <a:off x="877729" y="2529553"/>
            <a:ext cx="4970244" cy="2768311"/>
            <a:chOff x="207638" y="2525747"/>
            <a:chExt cx="4970244" cy="1858365"/>
          </a:xfrm>
        </p:grpSpPr>
        <p:sp>
          <p:nvSpPr>
            <p:cNvPr id="7" name="TekstSylinder 6">
              <a:extLst>
                <a:ext uri="{FF2B5EF4-FFF2-40B4-BE49-F238E27FC236}">
                  <a16:creationId xmlns:a16="http://schemas.microsoft.com/office/drawing/2014/main" id="{215350A7-BCEC-4A52-9634-E2103EE261CB}"/>
                </a:ext>
              </a:extLst>
            </p:cNvPr>
            <p:cNvSpPr txBox="1"/>
            <p:nvPr/>
          </p:nvSpPr>
          <p:spPr>
            <a:xfrm>
              <a:off x="296430" y="2525747"/>
              <a:ext cx="4792660" cy="342786"/>
            </a:xfrm>
            <a:prstGeom prst="rect">
              <a:avLst/>
            </a:prstGeom>
            <a:noFill/>
          </p:spPr>
          <p:txBody>
            <a:bodyPr wrap="square">
              <a:spAutoFit/>
            </a:bodyPr>
            <a:lstStyle/>
            <a:p>
              <a:pPr algn="ctr">
                <a:lnSpc>
                  <a:spcPct val="107000"/>
                </a:lnSpc>
                <a:spcAft>
                  <a:spcPts val="800"/>
                </a:spcAft>
              </a:pPr>
              <a:r>
                <a:rPr lang="nb-NO" sz="1600" b="1" dirty="0">
                  <a:effectLst/>
                  <a:latin typeface="Calibri" panose="020F0502020204030204" pitchFamily="34" charset="0"/>
                  <a:ea typeface="Calibri" panose="020F0502020204030204" pitchFamily="34" charset="0"/>
                  <a:cs typeface="Times New Roman" panose="02020603050405020304" pitchFamily="18" charset="0"/>
                </a:rPr>
                <a:t>Alternativ 4a (lysbilde 15-19 i denne presentasjonen)</a:t>
              </a:r>
              <a:endParaRPr lang="nb-NO" b="1" dirty="0">
                <a:effectLst/>
                <a:latin typeface="Times New Roman" panose="02020603050405020304" pitchFamily="18" charset="0"/>
                <a:ea typeface="Times New Roman" panose="02020603050405020304" pitchFamily="18" charset="0"/>
              </a:endParaRPr>
            </a:p>
          </p:txBody>
        </p:sp>
        <p:sp>
          <p:nvSpPr>
            <p:cNvPr id="8" name="TekstSylinder 7">
              <a:extLst>
                <a:ext uri="{FF2B5EF4-FFF2-40B4-BE49-F238E27FC236}">
                  <a16:creationId xmlns:a16="http://schemas.microsoft.com/office/drawing/2014/main" id="{27430879-90F1-4CA0-AA30-F90192BC2077}"/>
                </a:ext>
              </a:extLst>
            </p:cNvPr>
            <p:cNvSpPr txBox="1"/>
            <p:nvPr/>
          </p:nvSpPr>
          <p:spPr>
            <a:xfrm>
              <a:off x="207638" y="3056029"/>
              <a:ext cx="4970244" cy="1328083"/>
            </a:xfrm>
            <a:prstGeom prst="rect">
              <a:avLst/>
            </a:prstGeom>
            <a:noFill/>
          </p:spPr>
          <p:txBody>
            <a:bodyPr wrap="square">
              <a:spAutoFit/>
            </a:bodyPr>
            <a:lstStyle/>
            <a:p>
              <a:pPr algn="ctr">
                <a:lnSpc>
                  <a:spcPct val="107000"/>
                </a:lnSpc>
                <a:spcAft>
                  <a:spcPts val="800"/>
                </a:spcAft>
              </a:pPr>
              <a:r>
                <a:rPr lang="nb-NO" sz="1600" dirty="0">
                  <a:effectLst/>
                  <a:latin typeface="Calibri" panose="020F0502020204030204" pitchFamily="34" charset="0"/>
                  <a:ea typeface="Calibri" panose="020F0502020204030204" pitchFamily="34" charset="0"/>
                  <a:cs typeface="Times New Roman" panose="02020603050405020304" pitchFamily="18" charset="0"/>
                </a:rPr>
                <a:t>Alternativ 4a legger opp til at du som leder først går igjennom de overordnede resultatene i plenum. Deretter deler </a:t>
              </a:r>
              <a:r>
                <a:rPr lang="nb-NO" sz="1600" dirty="0">
                  <a:latin typeface="Calibri" panose="020F0502020204030204" pitchFamily="34" charset="0"/>
                  <a:ea typeface="Calibri" panose="020F0502020204030204" pitchFamily="34" charset="0"/>
                  <a:cs typeface="Times New Roman" panose="02020603050405020304" pitchFamily="18" charset="0"/>
                </a:rPr>
                <a:t>du enheten opp i mindre grupper. Gruppene starter med en individuell refleksjon før de diskutere i gruppen. Til slutt møtes alle gruppene i plenum for å dele hva det som ble diskutert i gruppene. Denne tilnærmingen kalles også noen ganger IGP som står for </a:t>
              </a:r>
              <a:r>
                <a:rPr lang="nb-NO" sz="1600" i="1" dirty="0">
                  <a:latin typeface="Calibri" panose="020F0502020204030204" pitchFamily="34" charset="0"/>
                  <a:ea typeface="Calibri" panose="020F0502020204030204" pitchFamily="34" charset="0"/>
                  <a:cs typeface="Times New Roman" panose="02020603050405020304" pitchFamily="18" charset="0"/>
                </a:rPr>
                <a:t>individuelt</a:t>
              </a:r>
              <a:r>
                <a:rPr lang="nb-NO" sz="1600" dirty="0">
                  <a:latin typeface="Calibri" panose="020F0502020204030204" pitchFamily="34" charset="0"/>
                  <a:ea typeface="Calibri" panose="020F0502020204030204" pitchFamily="34" charset="0"/>
                  <a:cs typeface="Times New Roman" panose="02020603050405020304" pitchFamily="18" charset="0"/>
                </a:rPr>
                <a:t> – </a:t>
              </a:r>
              <a:r>
                <a:rPr lang="nb-NO" sz="1600" i="1" dirty="0">
                  <a:latin typeface="Calibri" panose="020F0502020204030204" pitchFamily="34" charset="0"/>
                  <a:ea typeface="Calibri" panose="020F0502020204030204" pitchFamily="34" charset="0"/>
                  <a:cs typeface="Times New Roman" panose="02020603050405020304" pitchFamily="18" charset="0"/>
                </a:rPr>
                <a:t>gruppeoppgave </a:t>
              </a:r>
              <a:r>
                <a:rPr lang="nb-NO" sz="1600" dirty="0">
                  <a:latin typeface="Calibri" panose="020F0502020204030204" pitchFamily="34" charset="0"/>
                  <a:ea typeface="Calibri" panose="020F0502020204030204" pitchFamily="34" charset="0"/>
                  <a:cs typeface="Times New Roman" panose="02020603050405020304" pitchFamily="18" charset="0"/>
                </a:rPr>
                <a:t>– </a:t>
              </a:r>
              <a:r>
                <a:rPr lang="nb-NO" sz="1600" i="1" dirty="0">
                  <a:latin typeface="Calibri" panose="020F0502020204030204" pitchFamily="34" charset="0"/>
                  <a:ea typeface="Calibri" panose="020F0502020204030204" pitchFamily="34" charset="0"/>
                  <a:cs typeface="Times New Roman" panose="02020603050405020304" pitchFamily="18" charset="0"/>
                </a:rPr>
                <a:t>plenum.</a:t>
              </a:r>
              <a:endParaRPr lang="nb-NO" sz="1600" i="1" dirty="0">
                <a:effectLst/>
                <a:latin typeface="Times New Roman" panose="02020603050405020304" pitchFamily="18" charset="0"/>
                <a:ea typeface="Times New Roman" panose="02020603050405020304" pitchFamily="18" charset="0"/>
              </a:endParaRPr>
            </a:p>
          </p:txBody>
        </p:sp>
      </p:grpSp>
      <p:grpSp>
        <p:nvGrpSpPr>
          <p:cNvPr id="4" name="Gruppe 3">
            <a:extLst>
              <a:ext uri="{FF2B5EF4-FFF2-40B4-BE49-F238E27FC236}">
                <a16:creationId xmlns:a16="http://schemas.microsoft.com/office/drawing/2014/main" id="{329D2627-17C4-43D2-8D78-066AB0640974}"/>
              </a:ext>
            </a:extLst>
          </p:cNvPr>
          <p:cNvGrpSpPr/>
          <p:nvPr/>
        </p:nvGrpSpPr>
        <p:grpSpPr>
          <a:xfrm>
            <a:off x="6432819" y="2529554"/>
            <a:ext cx="4970244" cy="2729862"/>
            <a:chOff x="5972819" y="2525747"/>
            <a:chExt cx="4970244" cy="1795447"/>
          </a:xfrm>
        </p:grpSpPr>
        <p:sp>
          <p:nvSpPr>
            <p:cNvPr id="6" name="TekstSylinder 5">
              <a:extLst>
                <a:ext uri="{FF2B5EF4-FFF2-40B4-BE49-F238E27FC236}">
                  <a16:creationId xmlns:a16="http://schemas.microsoft.com/office/drawing/2014/main" id="{96189818-92ED-4DF1-901A-067DB5FCF437}"/>
                </a:ext>
              </a:extLst>
            </p:cNvPr>
            <p:cNvSpPr txBox="1"/>
            <p:nvPr/>
          </p:nvSpPr>
          <p:spPr>
            <a:xfrm>
              <a:off x="6061611" y="2525747"/>
              <a:ext cx="4792660" cy="342786"/>
            </a:xfrm>
            <a:prstGeom prst="rect">
              <a:avLst/>
            </a:prstGeom>
            <a:noFill/>
          </p:spPr>
          <p:txBody>
            <a:bodyPr wrap="square">
              <a:spAutoFit/>
            </a:bodyPr>
            <a:lstStyle/>
            <a:p>
              <a:pPr algn="ctr">
                <a:lnSpc>
                  <a:spcPct val="107000"/>
                </a:lnSpc>
                <a:spcAft>
                  <a:spcPts val="800"/>
                </a:spcAft>
              </a:pPr>
              <a:r>
                <a:rPr lang="nb-NO" sz="1600" b="1">
                  <a:effectLst/>
                  <a:latin typeface="Calibri" panose="020F0502020204030204" pitchFamily="34" charset="0"/>
                  <a:ea typeface="Calibri" panose="020F0502020204030204" pitchFamily="34" charset="0"/>
                  <a:cs typeface="Times New Roman" panose="02020603050405020304" pitchFamily="18" charset="0"/>
                </a:rPr>
                <a:t>Alternativ 4b (lysbilde 20 i denne presentasjonen)</a:t>
              </a:r>
              <a:endParaRPr lang="nb-NO" b="1">
                <a:effectLst/>
                <a:latin typeface="Times New Roman" panose="02020603050405020304" pitchFamily="18" charset="0"/>
                <a:ea typeface="Times New Roman" panose="02020603050405020304" pitchFamily="18" charset="0"/>
              </a:endParaRPr>
            </a:p>
          </p:txBody>
        </p:sp>
        <p:sp>
          <p:nvSpPr>
            <p:cNvPr id="10" name="TekstSylinder 9">
              <a:extLst>
                <a:ext uri="{FF2B5EF4-FFF2-40B4-BE49-F238E27FC236}">
                  <a16:creationId xmlns:a16="http://schemas.microsoft.com/office/drawing/2014/main" id="{91B2B5B7-3E9D-41EC-A85F-215ADE374125}"/>
                </a:ext>
              </a:extLst>
            </p:cNvPr>
            <p:cNvSpPr txBox="1"/>
            <p:nvPr/>
          </p:nvSpPr>
          <p:spPr>
            <a:xfrm>
              <a:off x="5972819" y="3056028"/>
              <a:ext cx="4970244" cy="1265166"/>
            </a:xfrm>
            <a:prstGeom prst="rect">
              <a:avLst/>
            </a:prstGeom>
            <a:noFill/>
          </p:spPr>
          <p:txBody>
            <a:bodyPr wrap="square">
              <a:spAutoFit/>
            </a:bodyPr>
            <a:lstStyle/>
            <a:p>
              <a:pPr algn="ctr">
                <a:lnSpc>
                  <a:spcPct val="107000"/>
                </a:lnSpc>
                <a:spcAft>
                  <a:spcPts val="800"/>
                </a:spcAft>
              </a:pPr>
              <a:r>
                <a:rPr lang="nb-NO" sz="1600" dirty="0">
                  <a:effectLst/>
                  <a:latin typeface="Calibri" panose="020F0502020204030204" pitchFamily="34" charset="0"/>
                  <a:ea typeface="Calibri" panose="020F0502020204030204" pitchFamily="34" charset="0"/>
                  <a:cs typeface="Times New Roman" panose="02020603050405020304" pitchFamily="18" charset="0"/>
                </a:rPr>
                <a:t>Alternativ 4b legger opp til at hele oppfølgingsmøtet hovedsakelig foregår i plenum, men det kan være innslag av IGP. Alternativ 4b kan være hensiktsmessig hvis du leder en enhet med forholdsvis få medarbeidere. </a:t>
              </a:r>
              <a:r>
                <a:rPr lang="nb-NO" sz="1600" dirty="0">
                  <a:latin typeface="Calibri" panose="020F0502020204030204" pitchFamily="34" charset="0"/>
                  <a:ea typeface="Calibri" panose="020F0502020204030204" pitchFamily="34" charset="0"/>
                  <a:cs typeface="Times New Roman" panose="02020603050405020304" pitchFamily="18" charset="0"/>
                </a:rPr>
                <a:t>Er det få medarbeidere på enheten kan alternativ 4b være hensiktsmessig og gruppeoppgaven kan gjennomføres parvis.</a:t>
              </a:r>
              <a:endParaRPr lang="nb-NO" sz="1600" dirty="0">
                <a:effectLst/>
                <a:latin typeface="Times New Roman" panose="02020603050405020304" pitchFamily="18" charset="0"/>
                <a:ea typeface="Times New Roman" panose="02020603050405020304" pitchFamily="18" charset="0"/>
              </a:endParaRPr>
            </a:p>
          </p:txBody>
        </p:sp>
      </p:grpSp>
      <p:sp>
        <p:nvSpPr>
          <p:cNvPr id="11" name="TekstSylinder 10">
            <a:extLst>
              <a:ext uri="{FF2B5EF4-FFF2-40B4-BE49-F238E27FC236}">
                <a16:creationId xmlns:a16="http://schemas.microsoft.com/office/drawing/2014/main" id="{5346F97B-810E-4C7C-A276-08825D333EF6}"/>
              </a:ext>
            </a:extLst>
          </p:cNvPr>
          <p:cNvSpPr txBox="1"/>
          <p:nvPr/>
        </p:nvSpPr>
        <p:spPr>
          <a:xfrm>
            <a:off x="554037" y="1128726"/>
            <a:ext cx="10478236" cy="646331"/>
          </a:xfrm>
          <a:prstGeom prst="rect">
            <a:avLst/>
          </a:prstGeom>
          <a:noFill/>
        </p:spPr>
        <p:txBody>
          <a:bodyPr wrap="square">
            <a:spAutoFit/>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Når dere skal gå igjennom resultatene fra MUST kan dere gjøre det på flere måter. I denne presentasjonen har vi skissert to alternativer du kan enten velge mellom eller tilpasse til det behovet dere har. </a:t>
            </a:r>
            <a:endParaRPr lang="nb-NO" dirty="0"/>
          </a:p>
        </p:txBody>
      </p:sp>
    </p:spTree>
    <p:extLst>
      <p:ext uri="{BB962C8B-B14F-4D97-AF65-F5344CB8AC3E}">
        <p14:creationId xmlns:p14="http://schemas.microsoft.com/office/powerpoint/2010/main" val="170956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p:txBody>
          <a:bodyPr/>
          <a:lstStyle/>
          <a:p>
            <a:r>
              <a:rPr lang="nb-NO" dirty="0"/>
              <a:t>4.1.(a) Gjennomgang av overordnede resultater i plenum</a:t>
            </a:r>
          </a:p>
        </p:txBody>
      </p:sp>
      <p:sp>
        <p:nvSpPr>
          <p:cNvPr id="5" name="Rektangel 4">
            <a:extLst>
              <a:ext uri="{FF2B5EF4-FFF2-40B4-BE49-F238E27FC236}">
                <a16:creationId xmlns:a16="http://schemas.microsoft.com/office/drawing/2014/main" id="{8FC9FDAC-D773-4424-87D2-FB0194938D28}"/>
              </a:ext>
            </a:extLst>
          </p:cNvPr>
          <p:cNvSpPr/>
          <p:nvPr/>
        </p:nvSpPr>
        <p:spPr>
          <a:xfrm>
            <a:off x="9515707" y="0"/>
            <a:ext cx="2676293" cy="364228"/>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rPr>
              <a:t>Forberedelse/ veiledning</a:t>
            </a:r>
          </a:p>
        </p:txBody>
      </p:sp>
      <p:sp>
        <p:nvSpPr>
          <p:cNvPr id="11" name="TekstSylinder 10">
            <a:extLst>
              <a:ext uri="{FF2B5EF4-FFF2-40B4-BE49-F238E27FC236}">
                <a16:creationId xmlns:a16="http://schemas.microsoft.com/office/drawing/2014/main" id="{5346F97B-810E-4C7C-A276-08825D333EF6}"/>
              </a:ext>
            </a:extLst>
          </p:cNvPr>
          <p:cNvSpPr txBox="1"/>
          <p:nvPr/>
        </p:nvSpPr>
        <p:spPr>
          <a:xfrm>
            <a:off x="629451" y="1477518"/>
            <a:ext cx="10478236" cy="1754326"/>
          </a:xfrm>
          <a:prstGeom prst="rect">
            <a:avLst/>
          </a:prstGeom>
          <a:noFill/>
        </p:spPr>
        <p:txBody>
          <a:bodyPr wrap="square">
            <a:spAutoFit/>
          </a:bodyPr>
          <a:lstStyle/>
          <a:p>
            <a:pPr marL="285750" indent="-285750">
              <a:buClr>
                <a:srgbClr val="0085C0"/>
              </a:buClr>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I denne delen av møte bør du ta utgangspunkt i rapporten dere har mottatt, og trekke frem resultatet på de overordnede faktorene.</a:t>
            </a:r>
          </a:p>
          <a:p>
            <a:pPr marL="285750" indent="-285750">
              <a:buClr>
                <a:srgbClr val="0085C0"/>
              </a:buClr>
              <a:buFont typeface="Wingdings" panose="05000000000000000000" pitchFamily="2" charset="2"/>
              <a:buChar char="§"/>
            </a:pPr>
            <a:endParaRPr lang="nb-NO" dirty="0">
              <a:latin typeface="Calibri" panose="020F0502020204030204" pitchFamily="34" charset="0"/>
              <a:cs typeface="Times New Roman" panose="02020603050405020304" pitchFamily="18" charset="0"/>
            </a:endParaRPr>
          </a:p>
          <a:p>
            <a:pPr marL="285750" indent="-285750">
              <a:buClr>
                <a:srgbClr val="0085C0"/>
              </a:buClr>
              <a:buFont typeface="Wingdings" panose="05000000000000000000" pitchFamily="2" charset="2"/>
              <a:buChar char="§"/>
            </a:pPr>
            <a:r>
              <a:rPr lang="nb-NO" dirty="0">
                <a:latin typeface="Calibri" panose="020F0502020204030204" pitchFamily="34" charset="0"/>
                <a:cs typeface="Times New Roman" panose="02020603050405020304" pitchFamily="18" charset="0"/>
              </a:rPr>
              <a:t>Unngå for stort fokus på detaljer – ta for eksempel utgangspunkt i faktorene som vises på lysbilde 9-24, men ikke </a:t>
            </a:r>
            <a:r>
              <a:rPr lang="nb-NO" dirty="0" err="1">
                <a:latin typeface="Calibri" panose="020F0502020204030204" pitchFamily="34" charset="0"/>
                <a:cs typeface="Times New Roman" panose="02020603050405020304" pitchFamily="18" charset="0"/>
              </a:rPr>
              <a:t>kommentér</a:t>
            </a:r>
            <a:r>
              <a:rPr lang="nb-NO" dirty="0">
                <a:latin typeface="Calibri" panose="020F0502020204030204" pitchFamily="34" charset="0"/>
                <a:cs typeface="Times New Roman" panose="02020603050405020304" pitchFamily="18" charset="0"/>
              </a:rPr>
              <a:t> på de enkelte spørsmålene som inngår i faktorene. </a:t>
            </a:r>
          </a:p>
          <a:p>
            <a:pPr>
              <a:buClr>
                <a:srgbClr val="0085C0"/>
              </a:buClr>
            </a:pPr>
            <a:endParaRPr lang="nb-NO"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613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a:xfrm>
            <a:off x="536574" y="441325"/>
            <a:ext cx="12112626" cy="701675"/>
          </a:xfrm>
        </p:spPr>
        <p:txBody>
          <a:bodyPr/>
          <a:lstStyle/>
          <a:p>
            <a:r>
              <a:rPr lang="nb-NO" sz="2800" dirty="0"/>
              <a:t>4.2. (a) Tolkning og diskusjon av resultatene i mindre grupper</a:t>
            </a:r>
          </a:p>
        </p:txBody>
      </p:sp>
      <p:sp>
        <p:nvSpPr>
          <p:cNvPr id="7" name="TekstSylinder 6">
            <a:extLst>
              <a:ext uri="{FF2B5EF4-FFF2-40B4-BE49-F238E27FC236}">
                <a16:creationId xmlns:a16="http://schemas.microsoft.com/office/drawing/2014/main" id="{215350A7-BCEC-4A52-9634-E2103EE261CB}"/>
              </a:ext>
            </a:extLst>
          </p:cNvPr>
          <p:cNvSpPr txBox="1"/>
          <p:nvPr/>
        </p:nvSpPr>
        <p:spPr>
          <a:xfrm>
            <a:off x="536575" y="1143000"/>
            <a:ext cx="11321595" cy="4254178"/>
          </a:xfrm>
          <a:prstGeom prst="rect">
            <a:avLst/>
          </a:prstGeom>
          <a:noFill/>
        </p:spPr>
        <p:txBody>
          <a:bodyPr wrap="square">
            <a:spAutoFit/>
          </a:bodyPr>
          <a:lstStyle/>
          <a:p>
            <a:pPr marL="342900" indent="-342900">
              <a:lnSpc>
                <a:spcPct val="107000"/>
              </a:lnSpc>
              <a:spcAft>
                <a:spcPts val="800"/>
              </a:spcAft>
              <a:buClr>
                <a:srgbClr val="0085C0"/>
              </a:buClr>
              <a:buFont typeface="+mj-lt"/>
              <a:buAutoNum type="arabicPeriod"/>
            </a:pPr>
            <a:r>
              <a:rPr lang="nb-NO" dirty="0">
                <a:latin typeface="+mj-lt"/>
                <a:ea typeface="Times New Roman" panose="02020603050405020304" pitchFamily="18" charset="0"/>
              </a:rPr>
              <a:t>Vi bruker 5 minutter hver for oss til å tenke gjennom:</a:t>
            </a:r>
            <a:endParaRPr lang="nb-NO" dirty="0">
              <a:effectLst/>
              <a:latin typeface="+mj-lt"/>
              <a:ea typeface="Times New Roman" panose="02020603050405020304" pitchFamily="18" charset="0"/>
            </a:endParaRPr>
          </a:p>
          <a:p>
            <a:pPr marL="742950" lvl="1" indent="-285750">
              <a:lnSpc>
                <a:spcPct val="107000"/>
              </a:lnSpc>
              <a:spcAft>
                <a:spcPts val="800"/>
              </a:spcAft>
              <a:buClr>
                <a:srgbClr val="0085C0"/>
              </a:buClr>
              <a:buFont typeface="Wingdings" panose="05000000000000000000" pitchFamily="2" charset="2"/>
              <a:buChar char="§"/>
            </a:pPr>
            <a:r>
              <a:rPr lang="nb-NO" dirty="0">
                <a:effectLst/>
                <a:latin typeface="+mj-lt"/>
                <a:ea typeface="Times New Roman" panose="02020603050405020304" pitchFamily="18" charset="0"/>
              </a:rPr>
              <a:t>Hva er de fem viktigste resultatene?</a:t>
            </a:r>
          </a:p>
          <a:p>
            <a:pPr marL="742950" lvl="1" indent="-285750">
              <a:lnSpc>
                <a:spcPct val="107000"/>
              </a:lnSpc>
              <a:spcAft>
                <a:spcPts val="800"/>
              </a:spcAft>
              <a:buClr>
                <a:srgbClr val="0085C0"/>
              </a:buClr>
              <a:buFont typeface="Wingdings" panose="05000000000000000000" pitchFamily="2" charset="2"/>
              <a:buChar char="§"/>
            </a:pPr>
            <a:r>
              <a:rPr lang="nb-NO" dirty="0">
                <a:latin typeface="+mj-lt"/>
                <a:ea typeface="Times New Roman" panose="02020603050405020304" pitchFamily="18" charset="0"/>
              </a:rPr>
              <a:t>Hvorfor?</a:t>
            </a:r>
          </a:p>
          <a:p>
            <a:pPr marL="342900" indent="-342900">
              <a:lnSpc>
                <a:spcPct val="107000"/>
              </a:lnSpc>
              <a:spcAft>
                <a:spcPts val="800"/>
              </a:spcAft>
              <a:buClr>
                <a:srgbClr val="0085C0"/>
              </a:buClr>
              <a:buFont typeface="+mj-lt"/>
              <a:buAutoNum type="arabicPeriod"/>
            </a:pPr>
            <a:endParaRPr lang="nb-NO" dirty="0">
              <a:latin typeface="+mj-lt"/>
            </a:endParaRPr>
          </a:p>
          <a:p>
            <a:pPr marL="342900" indent="-342900">
              <a:lnSpc>
                <a:spcPct val="107000"/>
              </a:lnSpc>
              <a:spcAft>
                <a:spcPts val="800"/>
              </a:spcAft>
              <a:buClr>
                <a:srgbClr val="0085C0"/>
              </a:buClr>
              <a:buFont typeface="+mj-lt"/>
              <a:buAutoNum type="arabicPeriod"/>
            </a:pPr>
            <a:r>
              <a:rPr lang="nb-NO" dirty="0"/>
              <a:t>Vi deler oss i grupper. Gruppen velger en ordstyrer og en som har ansvar for å presentere i plenum etterpå - og dokumentere: </a:t>
            </a:r>
          </a:p>
          <a:p>
            <a:pPr marL="800100" lvl="1" indent="-342900">
              <a:lnSpc>
                <a:spcPct val="107000"/>
              </a:lnSpc>
              <a:spcAft>
                <a:spcPts val="800"/>
              </a:spcAft>
              <a:buClr>
                <a:srgbClr val="0085C0"/>
              </a:buClr>
              <a:buFont typeface="Arial" panose="020B0604020202020204" pitchFamily="34" charset="0"/>
              <a:buChar char="•"/>
            </a:pPr>
            <a:r>
              <a:rPr lang="nb-NO" dirty="0"/>
              <a:t>Hva mener gruppen er de fem viktigste resultatene?</a:t>
            </a:r>
          </a:p>
          <a:p>
            <a:pPr marL="800100" lvl="1" indent="-342900">
              <a:lnSpc>
                <a:spcPct val="107000"/>
              </a:lnSpc>
              <a:spcAft>
                <a:spcPts val="800"/>
              </a:spcAft>
              <a:buClr>
                <a:srgbClr val="0085C0"/>
              </a:buClr>
              <a:buFont typeface="Arial" panose="020B0604020202020204" pitchFamily="34" charset="0"/>
              <a:buChar char="•"/>
            </a:pPr>
            <a:r>
              <a:rPr lang="nb-NO" dirty="0"/>
              <a:t>Hvorfor?</a:t>
            </a:r>
          </a:p>
          <a:p>
            <a:pPr marL="800100" lvl="1" indent="-342900">
              <a:lnSpc>
                <a:spcPct val="107000"/>
              </a:lnSpc>
              <a:spcAft>
                <a:spcPts val="800"/>
              </a:spcAft>
              <a:buClr>
                <a:srgbClr val="0085C0"/>
              </a:buClr>
              <a:buFont typeface="Arial" panose="020B0604020202020204" pitchFamily="34" charset="0"/>
              <a:buChar char="•"/>
            </a:pPr>
            <a:r>
              <a:rPr lang="nb-NO" dirty="0">
                <a:latin typeface="+mj-lt"/>
                <a:ea typeface="Times New Roman" panose="02020603050405020304" pitchFamily="18" charset="0"/>
              </a:rPr>
              <a:t>Hvis det er uenighet – hva består denne av?</a:t>
            </a:r>
          </a:p>
          <a:p>
            <a:pPr marL="342900" indent="-342900">
              <a:lnSpc>
                <a:spcPct val="107000"/>
              </a:lnSpc>
              <a:spcAft>
                <a:spcPts val="800"/>
              </a:spcAft>
              <a:buClr>
                <a:srgbClr val="0085C0"/>
              </a:buClr>
              <a:buFont typeface="+mj-lt"/>
              <a:buAutoNum type="arabicPeriod"/>
            </a:pPr>
            <a:endParaRPr lang="nb-NO" dirty="0">
              <a:latin typeface="+mj-lt"/>
              <a:ea typeface="Times New Roman" panose="02020603050405020304" pitchFamily="18" charset="0"/>
            </a:endParaRPr>
          </a:p>
          <a:p>
            <a:pPr marL="342900" indent="-342900">
              <a:lnSpc>
                <a:spcPct val="107000"/>
              </a:lnSpc>
              <a:spcAft>
                <a:spcPts val="800"/>
              </a:spcAft>
              <a:buClr>
                <a:srgbClr val="0085C0"/>
              </a:buClr>
              <a:buFont typeface="+mj-lt"/>
              <a:buAutoNum type="arabicPeriod"/>
            </a:pPr>
            <a:r>
              <a:rPr lang="nb-NO" dirty="0">
                <a:latin typeface="+mj-lt"/>
                <a:ea typeface="Times New Roman" panose="02020603050405020304" pitchFamily="18" charset="0"/>
              </a:rPr>
              <a:t>Presentasjon og diskusjon i plenum.</a:t>
            </a:r>
            <a:endParaRPr lang="nb-NO" dirty="0">
              <a:effectLst/>
              <a:latin typeface="+mj-lt"/>
              <a:ea typeface="Times New Roman" panose="02020603050405020304" pitchFamily="18" charset="0"/>
            </a:endParaRPr>
          </a:p>
        </p:txBody>
      </p:sp>
      <p:sp>
        <p:nvSpPr>
          <p:cNvPr id="6" name="Rektangel 5">
            <a:extLst>
              <a:ext uri="{FF2B5EF4-FFF2-40B4-BE49-F238E27FC236}">
                <a16:creationId xmlns:a16="http://schemas.microsoft.com/office/drawing/2014/main" id="{B2C92121-79E0-416F-86A9-21FE84E7AC04}"/>
              </a:ext>
            </a:extLst>
          </p:cNvPr>
          <p:cNvSpPr/>
          <p:nvPr/>
        </p:nvSpPr>
        <p:spPr>
          <a:xfrm>
            <a:off x="10614126" y="0"/>
            <a:ext cx="1577874"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møter</a:t>
            </a:r>
          </a:p>
        </p:txBody>
      </p:sp>
    </p:spTree>
    <p:extLst>
      <p:ext uri="{BB962C8B-B14F-4D97-AF65-F5344CB8AC3E}">
        <p14:creationId xmlns:p14="http://schemas.microsoft.com/office/powerpoint/2010/main" val="38071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a:xfrm>
            <a:off x="536574" y="441325"/>
            <a:ext cx="11321595" cy="701675"/>
          </a:xfrm>
        </p:spPr>
        <p:txBody>
          <a:bodyPr/>
          <a:lstStyle/>
          <a:p>
            <a:r>
              <a:rPr lang="nb-NO"/>
              <a:t>4.2. Tolkning og diskusjon av resultatene i mindre grupper</a:t>
            </a:r>
          </a:p>
        </p:txBody>
      </p:sp>
      <p:sp>
        <p:nvSpPr>
          <p:cNvPr id="6" name="Rektangel 5">
            <a:extLst>
              <a:ext uri="{FF2B5EF4-FFF2-40B4-BE49-F238E27FC236}">
                <a16:creationId xmlns:a16="http://schemas.microsoft.com/office/drawing/2014/main" id="{B2C92121-79E0-416F-86A9-21FE84E7AC04}"/>
              </a:ext>
            </a:extLst>
          </p:cNvPr>
          <p:cNvSpPr/>
          <p:nvPr/>
        </p:nvSpPr>
        <p:spPr>
          <a:xfrm>
            <a:off x="10614126" y="0"/>
            <a:ext cx="1577874"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møter</a:t>
            </a:r>
          </a:p>
        </p:txBody>
      </p:sp>
      <p:grpSp>
        <p:nvGrpSpPr>
          <p:cNvPr id="5" name="Gruppe 4">
            <a:extLst>
              <a:ext uri="{FF2B5EF4-FFF2-40B4-BE49-F238E27FC236}">
                <a16:creationId xmlns:a16="http://schemas.microsoft.com/office/drawing/2014/main" id="{36C60478-1950-4FF7-84A6-A2E6FDD7CF04}"/>
              </a:ext>
            </a:extLst>
          </p:cNvPr>
          <p:cNvGrpSpPr/>
          <p:nvPr/>
        </p:nvGrpSpPr>
        <p:grpSpPr>
          <a:xfrm>
            <a:off x="3743257" y="2416757"/>
            <a:ext cx="4705486" cy="2024486"/>
            <a:chOff x="4371607" y="3992136"/>
            <a:chExt cx="4705486" cy="2024486"/>
          </a:xfrm>
        </p:grpSpPr>
        <p:sp>
          <p:nvSpPr>
            <p:cNvPr id="8" name="TekstSylinder 7">
              <a:extLst>
                <a:ext uri="{FF2B5EF4-FFF2-40B4-BE49-F238E27FC236}">
                  <a16:creationId xmlns:a16="http://schemas.microsoft.com/office/drawing/2014/main" id="{5BC70162-8BE1-48F4-8BBA-5D2B147438B3}"/>
                </a:ext>
              </a:extLst>
            </p:cNvPr>
            <p:cNvSpPr txBox="1"/>
            <p:nvPr/>
          </p:nvSpPr>
          <p:spPr>
            <a:xfrm>
              <a:off x="4371607" y="3992136"/>
              <a:ext cx="4705486" cy="523220"/>
            </a:xfrm>
            <a:prstGeom prst="rect">
              <a:avLst/>
            </a:prstGeom>
            <a:noFill/>
          </p:spPr>
          <p:txBody>
            <a:bodyPr wrap="square" rtlCol="0">
              <a:spAutoFit/>
            </a:bodyPr>
            <a:lstStyle/>
            <a:p>
              <a:pPr algn="ctr"/>
              <a:r>
                <a:rPr lang="nb-NO" sz="2800"/>
                <a:t>Vi møtes her om </a:t>
              </a:r>
            </a:p>
          </p:txBody>
        </p:sp>
        <p:sp>
          <p:nvSpPr>
            <p:cNvPr id="9" name="TekstSylinder 8">
              <a:extLst>
                <a:ext uri="{FF2B5EF4-FFF2-40B4-BE49-F238E27FC236}">
                  <a16:creationId xmlns:a16="http://schemas.microsoft.com/office/drawing/2014/main" id="{E529DE7E-1F72-4C97-9F61-7B2DEEF854EF}"/>
                </a:ext>
              </a:extLst>
            </p:cNvPr>
            <p:cNvSpPr txBox="1"/>
            <p:nvPr/>
          </p:nvSpPr>
          <p:spPr>
            <a:xfrm>
              <a:off x="4371607" y="4693183"/>
              <a:ext cx="4705486" cy="1323439"/>
            </a:xfrm>
            <a:prstGeom prst="rect">
              <a:avLst/>
            </a:prstGeom>
            <a:noFill/>
          </p:spPr>
          <p:txBody>
            <a:bodyPr wrap="square" rtlCol="0" anchor="ctr">
              <a:spAutoFit/>
            </a:bodyPr>
            <a:lstStyle/>
            <a:p>
              <a:pPr algn="ctr"/>
              <a:r>
                <a:rPr lang="nb-NO" sz="8000" b="1"/>
                <a:t>30 min.</a:t>
              </a:r>
            </a:p>
          </p:txBody>
        </p:sp>
      </p:grpSp>
    </p:spTree>
    <p:extLst>
      <p:ext uri="{BB962C8B-B14F-4D97-AF65-F5344CB8AC3E}">
        <p14:creationId xmlns:p14="http://schemas.microsoft.com/office/powerpoint/2010/main" val="79491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p:txBody>
          <a:bodyPr/>
          <a:lstStyle/>
          <a:p>
            <a:r>
              <a:rPr lang="nb-NO"/>
              <a:t>4b. Gjennomgang av overordnede resultater i plenum</a:t>
            </a:r>
          </a:p>
        </p:txBody>
      </p:sp>
      <p:sp>
        <p:nvSpPr>
          <p:cNvPr id="5" name="Rektangel 4">
            <a:extLst>
              <a:ext uri="{FF2B5EF4-FFF2-40B4-BE49-F238E27FC236}">
                <a16:creationId xmlns:a16="http://schemas.microsoft.com/office/drawing/2014/main" id="{8FC9FDAC-D773-4424-87D2-FB0194938D28}"/>
              </a:ext>
            </a:extLst>
          </p:cNvPr>
          <p:cNvSpPr/>
          <p:nvPr/>
        </p:nvSpPr>
        <p:spPr>
          <a:xfrm>
            <a:off x="10614126" y="0"/>
            <a:ext cx="1577874" cy="364228"/>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rPr>
              <a:t>Forberedelse/ veiledning</a:t>
            </a:r>
          </a:p>
        </p:txBody>
      </p:sp>
      <p:sp>
        <p:nvSpPr>
          <p:cNvPr id="7" name="TekstSylinder 6">
            <a:extLst>
              <a:ext uri="{FF2B5EF4-FFF2-40B4-BE49-F238E27FC236}">
                <a16:creationId xmlns:a16="http://schemas.microsoft.com/office/drawing/2014/main" id="{215350A7-BCEC-4A52-9634-E2103EE261CB}"/>
              </a:ext>
            </a:extLst>
          </p:cNvPr>
          <p:cNvSpPr txBox="1"/>
          <p:nvPr/>
        </p:nvSpPr>
        <p:spPr>
          <a:xfrm>
            <a:off x="536575" y="1143000"/>
            <a:ext cx="11321595" cy="4938403"/>
          </a:xfrm>
          <a:prstGeom prst="rect">
            <a:avLst/>
          </a:prstGeom>
          <a:noFill/>
        </p:spPr>
        <p:txBody>
          <a:bodyPr wrap="square">
            <a:spAutoFit/>
          </a:bodyPr>
          <a:lstStyle/>
          <a:p>
            <a:pPr>
              <a:lnSpc>
                <a:spcPct val="107000"/>
              </a:lnSpc>
              <a:spcAft>
                <a:spcPts val="800"/>
              </a:spcAft>
            </a:pPr>
            <a:r>
              <a:rPr lang="nb-NO" sz="1600" dirty="0">
                <a:effectLst/>
                <a:latin typeface="Calibri" panose="020F0502020204030204" pitchFamily="34" charset="0"/>
                <a:ea typeface="Calibri" panose="020F0502020204030204" pitchFamily="34" charset="0"/>
                <a:cs typeface="Times New Roman" panose="02020603050405020304" pitchFamily="18" charset="0"/>
              </a:rPr>
              <a:t>I forberedelsene til MUST drøftet du kanskje prosessen nå med din enhet. Med et godt oppfølgingsarbeid opplever medarbeidere at deres innspill og meninger tas på alvor, og det påvirker i seg selv både engasjement og gjennomføringsevne i positiv retning.</a:t>
            </a:r>
          </a:p>
          <a:p>
            <a:r>
              <a:rPr lang="nb-NO" sz="1600" dirty="0">
                <a:solidFill>
                  <a:srgbClr val="333333"/>
                </a:solidFill>
                <a:effectLst/>
                <a:latin typeface="Calibri" panose="020F0502020204030204" pitchFamily="34" charset="0"/>
                <a:ea typeface="Times New Roman" panose="02020603050405020304" pitchFamily="18" charset="0"/>
              </a:rPr>
              <a:t>Tenk gjennom din rolle i oppfølgingsfasen på forhånd. Som leder krever det at du spør og lytter - ikke fokuserer på dine egne tolkninger og vurderinger. Alle bør unngå å gå i forsvarsposisjon. Styr dialogen mot det som er relevant og viktig. </a:t>
            </a:r>
            <a:endParaRPr lang="nb-NO" dirty="0">
              <a:effectLst/>
              <a:latin typeface="Times New Roman" panose="02020603050405020304" pitchFamily="18" charset="0"/>
              <a:ea typeface="Times New Roman" panose="02020603050405020304" pitchFamily="18" charset="0"/>
            </a:endParaRPr>
          </a:p>
          <a:p>
            <a:r>
              <a:rPr lang="nb-NO" sz="1600" dirty="0">
                <a:solidFill>
                  <a:srgbClr val="333333"/>
                </a:solidFill>
                <a:effectLst/>
                <a:latin typeface="Calibri" panose="020F0502020204030204" pitchFamily="34" charset="0"/>
                <a:ea typeface="Times New Roman" panose="02020603050405020304" pitchFamily="18" charset="0"/>
              </a:rPr>
              <a:t>Bryt opp den tradisjonelle "avdelingsmøte-formen" for å skape god dialog og engasjement for oppfølgingsarbeidet. Følg spillereglene. </a:t>
            </a:r>
            <a:r>
              <a:rPr lang="nb-NO" sz="1600" dirty="0" err="1">
                <a:solidFill>
                  <a:srgbClr val="333333"/>
                </a:solidFill>
                <a:effectLst/>
                <a:latin typeface="Calibri" panose="020F0502020204030204" pitchFamily="34" charset="0"/>
                <a:ea typeface="Times New Roman" panose="02020603050405020304" pitchFamily="18" charset="0"/>
              </a:rPr>
              <a:t>Fasilitér</a:t>
            </a:r>
            <a:r>
              <a:rPr lang="nb-NO" sz="1600" dirty="0">
                <a:solidFill>
                  <a:srgbClr val="333333"/>
                </a:solidFill>
                <a:effectLst/>
                <a:latin typeface="Calibri" panose="020F0502020204030204" pitchFamily="34" charset="0"/>
                <a:ea typeface="Times New Roman" panose="02020603050405020304" pitchFamily="18" charset="0"/>
              </a:rPr>
              <a:t> prosessen på en god måte (se </a:t>
            </a:r>
            <a:r>
              <a:rPr lang="nb-NO" sz="1600" dirty="0">
                <a:latin typeface="Calibri" panose="020F0502020204030204" pitchFamily="34" charset="0"/>
                <a:cs typeface="Calibri" panose="020F0502020204030204" pitchFamily="34" charset="0"/>
                <a:hlinkClick r:id="rId2"/>
              </a:rPr>
              <a:t>Lede prosesser og møter | Statens arbeidsgiverportal (dfo.no)</a:t>
            </a:r>
            <a:r>
              <a:rPr lang="nb-NO" sz="1600" dirty="0">
                <a:latin typeface="Calibri" panose="020F0502020204030204" pitchFamily="34" charset="0"/>
                <a:cs typeface="Calibri" panose="020F0502020204030204" pitchFamily="34" charset="0"/>
              </a:rPr>
              <a:t>)</a:t>
            </a:r>
            <a:r>
              <a:rPr lang="nb-NO" sz="1600" dirty="0">
                <a:solidFill>
                  <a:srgbClr val="333333"/>
                </a:solidFill>
                <a:effectLst/>
                <a:latin typeface="Calibri" panose="020F0502020204030204" pitchFamily="34" charset="0"/>
                <a:ea typeface="Times New Roman" panose="02020603050405020304" pitchFamily="18" charset="0"/>
              </a:rPr>
              <a:t>, eller be HR om støtte.</a:t>
            </a:r>
          </a:p>
          <a:p>
            <a:endParaRPr lang="nb-NO" dirty="0">
              <a:effectLst/>
              <a:latin typeface="Times New Roman" panose="02020603050405020304" pitchFamily="18" charset="0"/>
              <a:ea typeface="Times New Roman" panose="02020603050405020304" pitchFamily="18" charset="0"/>
            </a:endParaRPr>
          </a:p>
          <a:p>
            <a:r>
              <a:rPr lang="nb-NO" sz="1600" dirty="0">
                <a:solidFill>
                  <a:srgbClr val="333333"/>
                </a:solidFill>
                <a:effectLst/>
                <a:latin typeface="Calibri" panose="020F0502020204030204" pitchFamily="34" charset="0"/>
                <a:ea typeface="Times New Roman" panose="02020603050405020304" pitchFamily="18" charset="0"/>
              </a:rPr>
              <a:t>Det finnes flere nyttige verktøy for å få til en god dialog og engasjerende prosess som alle bidrar i. Veksle mellom dialog i plenum og i mindre grupper. Sett av tid til individuell refleksjon, og husk at ikke alle er like trygge på å dele sine meninger i plenum. Det kan være en utfordring at noen få og sterke stemmer blir meningsbærere uten at de nødvendigvis representerer alles mening. En måte å sikre at alle deltar og får sagt sitt, er å bruke </a:t>
            </a:r>
            <a:r>
              <a:rPr lang="nb-NO" sz="1600" b="1" dirty="0">
                <a:solidFill>
                  <a:srgbClr val="333333"/>
                </a:solidFill>
                <a:effectLst/>
                <a:latin typeface="Calibri" panose="020F0502020204030204" pitchFamily="34" charset="0"/>
                <a:ea typeface="Times New Roman" panose="02020603050405020304" pitchFamily="18" charset="0"/>
              </a:rPr>
              <a:t>gule lapper på vegg. </a:t>
            </a:r>
            <a:r>
              <a:rPr lang="nb-NO" sz="1600" dirty="0">
                <a:solidFill>
                  <a:srgbClr val="333333"/>
                </a:solidFill>
                <a:effectLst/>
                <a:latin typeface="Calibri" panose="020F0502020204030204" pitchFamily="34" charset="0"/>
                <a:ea typeface="Times New Roman" panose="02020603050405020304" pitchFamily="18" charset="0"/>
              </a:rPr>
              <a:t>Ta utgangspunkt i et felles spørsmål, for eksempel "Hva er de viktigste funnene i undersøkelsen?". La hver og en få jobbe på gule lapper, gi instruksjon om at det skal skrives kun ett funn/lapp. Avgrens det til for eksempel 5 lapper/medarbeider. Alle lappene skal opp på veggen. Dette får opp mangfoldet i enheten. </a:t>
            </a:r>
            <a:endParaRPr lang="nb-NO" dirty="0">
              <a:effectLst/>
              <a:latin typeface="Times New Roman" panose="02020603050405020304" pitchFamily="18" charset="0"/>
              <a:ea typeface="Times New Roman" panose="02020603050405020304" pitchFamily="18" charset="0"/>
            </a:endParaRPr>
          </a:p>
          <a:p>
            <a:r>
              <a:rPr lang="nb-NO" sz="1600" dirty="0">
                <a:solidFill>
                  <a:srgbClr val="333333"/>
                </a:solidFill>
                <a:effectLst/>
                <a:latin typeface="Calibri" panose="020F0502020204030204" pitchFamily="34" charset="0"/>
                <a:ea typeface="Times New Roman" panose="02020603050405020304" pitchFamily="18" charset="0"/>
              </a:rPr>
              <a:t> </a:t>
            </a:r>
            <a:endParaRPr lang="nb-NO" dirty="0">
              <a:effectLst/>
              <a:latin typeface="Times New Roman" panose="02020603050405020304" pitchFamily="18" charset="0"/>
              <a:ea typeface="Times New Roman" panose="02020603050405020304" pitchFamily="18" charset="0"/>
            </a:endParaRPr>
          </a:p>
          <a:p>
            <a:r>
              <a:rPr lang="nb-NO" sz="1600" dirty="0">
                <a:solidFill>
                  <a:srgbClr val="333333"/>
                </a:solidFill>
                <a:effectLst/>
                <a:latin typeface="Calibri" panose="020F0502020204030204" pitchFamily="34" charset="0"/>
                <a:ea typeface="Times New Roman" panose="02020603050405020304" pitchFamily="18" charset="0"/>
              </a:rPr>
              <a:t>Neste skritt er å sortere lappene: hva handler om det samme? Ved å gruppere lappene blir det tydelig hva mange er enige om. Denne øvelsen gjøres i plenum på vegg, og alle oppfordres til å bidra. Arbeidet kan deretter flyttes over i mindre grupper, som enten kan fortsette å jobbe </a:t>
            </a:r>
            <a:r>
              <a:rPr lang="nb-NO" sz="1600" dirty="0" err="1">
                <a:solidFill>
                  <a:srgbClr val="333333"/>
                </a:solidFill>
                <a:effectLst/>
                <a:latin typeface="Calibri" panose="020F0502020204030204" pitchFamily="34" charset="0"/>
                <a:ea typeface="Times New Roman" panose="02020603050405020304" pitchFamily="18" charset="0"/>
              </a:rPr>
              <a:t>flip</a:t>
            </a:r>
            <a:r>
              <a:rPr lang="nb-NO" sz="1600" dirty="0">
                <a:solidFill>
                  <a:srgbClr val="333333"/>
                </a:solidFill>
                <a:effectLst/>
                <a:latin typeface="Calibri" panose="020F0502020204030204" pitchFamily="34" charset="0"/>
                <a:ea typeface="Times New Roman" panose="02020603050405020304" pitchFamily="18" charset="0"/>
              </a:rPr>
              <a:t>-over-ark og lapper på vegg, eller bruke store ark og tusjer på gruppebord. </a:t>
            </a:r>
            <a:endParaRPr lang="nb-NO" dirty="0">
              <a:effectLst/>
              <a:latin typeface="Times New Roman" panose="02020603050405020304" pitchFamily="18" charset="0"/>
              <a:ea typeface="Times New Roman" panose="02020603050405020304" pitchFamily="18" charset="0"/>
            </a:endParaRPr>
          </a:p>
          <a:p>
            <a:pPr>
              <a:spcAft>
                <a:spcPts val="2250"/>
              </a:spcAft>
            </a:pPr>
            <a:r>
              <a:rPr lang="nb-NO" sz="1600" dirty="0">
                <a:solidFill>
                  <a:srgbClr val="333333"/>
                </a:solidFill>
                <a:effectLst/>
                <a:latin typeface="Calibri" panose="020F0502020204030204" pitchFamily="34" charset="0"/>
                <a:ea typeface="Times New Roman" panose="02020603050405020304" pitchFamily="18" charset="0"/>
              </a:rPr>
              <a:t>Gjennom dialog, diskusjon og fortolkning skapes en felles forståelse. Målet er ikke å bli 100 % enige, men å bygge en felles grunnmur for å arbeide videre med fokusområder, mål og tiltak.</a:t>
            </a:r>
            <a:endParaRPr lang="nb-NO"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111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8951D1-DE2E-4105-B6C7-969BB2A80BB1}"/>
              </a:ext>
            </a:extLst>
          </p:cNvPr>
          <p:cNvSpPr>
            <a:spLocks noGrp="1"/>
          </p:cNvSpPr>
          <p:nvPr>
            <p:ph type="title"/>
          </p:nvPr>
        </p:nvSpPr>
        <p:spPr>
          <a:xfrm>
            <a:off x="536575" y="441325"/>
            <a:ext cx="11101388" cy="701675"/>
          </a:xfrm>
        </p:spPr>
        <p:txBody>
          <a:bodyPr/>
          <a:lstStyle/>
          <a:p>
            <a:r>
              <a:rPr lang="nb-NO" dirty="0"/>
              <a:t>Veiledning i bruk av denne presentasjonen</a:t>
            </a:r>
          </a:p>
        </p:txBody>
      </p:sp>
      <p:grpSp>
        <p:nvGrpSpPr>
          <p:cNvPr id="9" name="Gruppe 8">
            <a:extLst>
              <a:ext uri="{FF2B5EF4-FFF2-40B4-BE49-F238E27FC236}">
                <a16:creationId xmlns:a16="http://schemas.microsoft.com/office/drawing/2014/main" id="{B61139FC-AB29-4452-B9E9-4E1235234D73}"/>
              </a:ext>
            </a:extLst>
          </p:cNvPr>
          <p:cNvGrpSpPr/>
          <p:nvPr/>
        </p:nvGrpSpPr>
        <p:grpSpPr>
          <a:xfrm>
            <a:off x="536575" y="3173276"/>
            <a:ext cx="11118850" cy="1086675"/>
            <a:chOff x="536575" y="3635860"/>
            <a:chExt cx="11118850" cy="1086675"/>
          </a:xfrm>
        </p:grpSpPr>
        <p:grpSp>
          <p:nvGrpSpPr>
            <p:cNvPr id="8" name="Gruppe 7">
              <a:extLst>
                <a:ext uri="{FF2B5EF4-FFF2-40B4-BE49-F238E27FC236}">
                  <a16:creationId xmlns:a16="http://schemas.microsoft.com/office/drawing/2014/main" id="{61ABE9B4-67F2-43E6-B0B6-CD977011E134}"/>
                </a:ext>
              </a:extLst>
            </p:cNvPr>
            <p:cNvGrpSpPr/>
            <p:nvPr/>
          </p:nvGrpSpPr>
          <p:grpSpPr>
            <a:xfrm>
              <a:off x="536576" y="3635860"/>
              <a:ext cx="11118849" cy="461665"/>
              <a:chOff x="536576" y="3216313"/>
              <a:chExt cx="11118849" cy="461665"/>
            </a:xfrm>
          </p:grpSpPr>
          <p:sp>
            <p:nvSpPr>
              <p:cNvPr id="6" name="Rektangel 5">
                <a:extLst>
                  <a:ext uri="{FF2B5EF4-FFF2-40B4-BE49-F238E27FC236}">
                    <a16:creationId xmlns:a16="http://schemas.microsoft.com/office/drawing/2014/main" id="{2FA58EE3-731E-4E8D-9188-DA5EFB24FEB1}"/>
                  </a:ext>
                </a:extLst>
              </p:cNvPr>
              <p:cNvSpPr/>
              <p:nvPr/>
            </p:nvSpPr>
            <p:spPr>
              <a:xfrm>
                <a:off x="536576" y="3216313"/>
                <a:ext cx="2701622" cy="461665"/>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rPr>
                  <a:t>Forberedelse/ veiledning til deg som leder</a:t>
                </a:r>
              </a:p>
            </p:txBody>
          </p:sp>
          <p:sp>
            <p:nvSpPr>
              <p:cNvPr id="7" name="TekstSylinder 6">
                <a:extLst>
                  <a:ext uri="{FF2B5EF4-FFF2-40B4-BE49-F238E27FC236}">
                    <a16:creationId xmlns:a16="http://schemas.microsoft.com/office/drawing/2014/main" id="{F7745E72-AFBC-45EC-9FF0-AED32F061CD9}"/>
                  </a:ext>
                </a:extLst>
              </p:cNvPr>
              <p:cNvSpPr txBox="1"/>
              <p:nvPr/>
            </p:nvSpPr>
            <p:spPr>
              <a:xfrm>
                <a:off x="3238197" y="3216313"/>
                <a:ext cx="8417228" cy="461665"/>
              </a:xfrm>
              <a:prstGeom prst="rect">
                <a:avLst/>
              </a:prstGeom>
              <a:noFill/>
            </p:spPr>
            <p:txBody>
              <a:bodyPr wrap="square" rtlCol="0">
                <a:spAutoFit/>
              </a:bodyPr>
              <a:lstStyle/>
              <a:p>
                <a:r>
                  <a:rPr lang="nb-NO" sz="1200"/>
                  <a:t>Lysbilder merket med denne firkanten oppe til høyre er lysbilder som er ment forberedelser til deg som leder. Disse lysbildene kan du skjule fra presentasjonen før dere gjennomfører de tre møtene.</a:t>
                </a:r>
              </a:p>
            </p:txBody>
          </p:sp>
        </p:grpSp>
        <p:grpSp>
          <p:nvGrpSpPr>
            <p:cNvPr id="5" name="Gruppe 4">
              <a:extLst>
                <a:ext uri="{FF2B5EF4-FFF2-40B4-BE49-F238E27FC236}">
                  <a16:creationId xmlns:a16="http://schemas.microsoft.com/office/drawing/2014/main" id="{A0D4A365-5E29-456D-A1DE-6E81F62ED398}"/>
                </a:ext>
              </a:extLst>
            </p:cNvPr>
            <p:cNvGrpSpPr/>
            <p:nvPr/>
          </p:nvGrpSpPr>
          <p:grpSpPr>
            <a:xfrm>
              <a:off x="536575" y="4260870"/>
              <a:ext cx="11118850" cy="461665"/>
              <a:chOff x="536575" y="4260870"/>
              <a:chExt cx="11118850" cy="461665"/>
            </a:xfrm>
          </p:grpSpPr>
          <p:sp>
            <p:nvSpPr>
              <p:cNvPr id="12" name="Rektangel 11">
                <a:extLst>
                  <a:ext uri="{FF2B5EF4-FFF2-40B4-BE49-F238E27FC236}">
                    <a16:creationId xmlns:a16="http://schemas.microsoft.com/office/drawing/2014/main" id="{86EA4611-1FC3-4B8C-B368-BB3C03D1A76F}"/>
                  </a:ext>
                </a:extLst>
              </p:cNvPr>
              <p:cNvSpPr/>
              <p:nvPr/>
            </p:nvSpPr>
            <p:spPr>
              <a:xfrm>
                <a:off x="536575" y="4276781"/>
                <a:ext cx="2701622" cy="445754"/>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møter</a:t>
                </a:r>
              </a:p>
            </p:txBody>
          </p:sp>
          <p:sp>
            <p:nvSpPr>
              <p:cNvPr id="13" name="TekstSylinder 12">
                <a:extLst>
                  <a:ext uri="{FF2B5EF4-FFF2-40B4-BE49-F238E27FC236}">
                    <a16:creationId xmlns:a16="http://schemas.microsoft.com/office/drawing/2014/main" id="{0F7D85DE-21B3-4A80-AC3E-A8274319E1B5}"/>
                  </a:ext>
                </a:extLst>
              </p:cNvPr>
              <p:cNvSpPr txBox="1"/>
              <p:nvPr/>
            </p:nvSpPr>
            <p:spPr>
              <a:xfrm>
                <a:off x="3238197" y="4260870"/>
                <a:ext cx="8417228" cy="461665"/>
              </a:xfrm>
              <a:prstGeom prst="rect">
                <a:avLst/>
              </a:prstGeom>
              <a:noFill/>
            </p:spPr>
            <p:txBody>
              <a:bodyPr wrap="square" rtlCol="0">
                <a:spAutoFit/>
              </a:bodyPr>
              <a:lstStyle/>
              <a:p>
                <a:r>
                  <a:rPr lang="nb-NO" sz="1200"/>
                  <a:t>Lysbilder merket med denne firkanten oppe til høyre er lysbilder du kan bruke i møtene dere skal ha. Innholdet på disse lysbildene må du bearbeide og tilpasse slik at de passer møtet du skal gjennomføre.</a:t>
                </a:r>
              </a:p>
            </p:txBody>
          </p:sp>
        </p:grpSp>
      </p:grpSp>
      <p:sp>
        <p:nvSpPr>
          <p:cNvPr id="3" name="TekstSylinder 2">
            <a:extLst>
              <a:ext uri="{FF2B5EF4-FFF2-40B4-BE49-F238E27FC236}">
                <a16:creationId xmlns:a16="http://schemas.microsoft.com/office/drawing/2014/main" id="{E56A5FF1-F677-4E67-87CA-54640EA34475}"/>
              </a:ext>
            </a:extLst>
          </p:cNvPr>
          <p:cNvSpPr txBox="1"/>
          <p:nvPr/>
        </p:nvSpPr>
        <p:spPr>
          <a:xfrm>
            <a:off x="536575" y="1143000"/>
            <a:ext cx="11458201" cy="1754326"/>
          </a:xfrm>
          <a:prstGeom prst="rect">
            <a:avLst/>
          </a:prstGeom>
          <a:noFill/>
        </p:spPr>
        <p:txBody>
          <a:bodyPr wrap="square" rtlCol="0">
            <a:spAutoFit/>
          </a:bodyPr>
          <a:lstStyle/>
          <a:p>
            <a:r>
              <a:rPr lang="nb-NO" dirty="0"/>
              <a:t>Denne presentasjonen beskriver en prosess for å følge opp resultatene etter MUST over tre møter.</a:t>
            </a:r>
          </a:p>
          <a:p>
            <a:endParaRPr lang="nb-NO" dirty="0"/>
          </a:p>
          <a:p>
            <a:r>
              <a:rPr lang="nb-NO" dirty="0"/>
              <a:t>Skissen viser både en tidsplan for de ulike møtene, og tidsbruk på det enkelte møte. Den er ment veiledende og må tilpasses din enhet.</a:t>
            </a:r>
          </a:p>
          <a:p>
            <a:endParaRPr lang="nb-NO" dirty="0"/>
          </a:p>
          <a:p>
            <a:r>
              <a:rPr lang="nb-NO" dirty="0"/>
              <a:t>Noen av lysbildene er ment som forberedelser til deg som leder, og noen er ment til bruk i møtene dere skal ha.</a:t>
            </a:r>
          </a:p>
        </p:txBody>
      </p:sp>
      <p:sp>
        <p:nvSpPr>
          <p:cNvPr id="14" name="TekstSylinder 13">
            <a:extLst>
              <a:ext uri="{FF2B5EF4-FFF2-40B4-BE49-F238E27FC236}">
                <a16:creationId xmlns:a16="http://schemas.microsoft.com/office/drawing/2014/main" id="{81FAD03D-90A2-4EC4-836B-381E3A3E6CF3}"/>
              </a:ext>
            </a:extLst>
          </p:cNvPr>
          <p:cNvSpPr txBox="1"/>
          <p:nvPr/>
        </p:nvSpPr>
        <p:spPr>
          <a:xfrm>
            <a:off x="536574" y="4649381"/>
            <a:ext cx="11458201" cy="1477328"/>
          </a:xfrm>
          <a:prstGeom prst="rect">
            <a:avLst/>
          </a:prstGeom>
          <a:noFill/>
        </p:spPr>
        <p:txBody>
          <a:bodyPr wrap="square" rtlCol="0">
            <a:spAutoFit/>
          </a:bodyPr>
          <a:lstStyle/>
          <a:p>
            <a:r>
              <a:rPr lang="nb-NO" dirty="0"/>
              <a:t>Prosessen i denne presentasjonen tar utgangspunkt i at det er du som leder i samarbeid med dine medarbeidere som skal gjennomføre oppfølgingen av resultatene fra MUST. </a:t>
            </a:r>
          </a:p>
          <a:p>
            <a:r>
              <a:rPr lang="nb-NO" dirty="0"/>
              <a:t>Det kan være at din virksomhet har en egen tilpasset oppfølgingsprosess, og da bør du følge den. Det kan for eksempel være at du får bistand fra enten HR eller eksterne konsulenter til gjennomføringen av oppfølgingsmøter/ workshops der dere jobber med resultatene.</a:t>
            </a:r>
          </a:p>
        </p:txBody>
      </p:sp>
    </p:spTree>
    <p:extLst>
      <p:ext uri="{BB962C8B-B14F-4D97-AF65-F5344CB8AC3E}">
        <p14:creationId xmlns:p14="http://schemas.microsoft.com/office/powerpoint/2010/main" val="350571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p:txBody>
          <a:bodyPr/>
          <a:lstStyle/>
          <a:p>
            <a:r>
              <a:rPr lang="nb-NO"/>
              <a:t>4.3. Deling av gruppediskusjoner i plenum</a:t>
            </a:r>
          </a:p>
        </p:txBody>
      </p:sp>
      <p:sp>
        <p:nvSpPr>
          <p:cNvPr id="5" name="Rektangel 4">
            <a:extLst>
              <a:ext uri="{FF2B5EF4-FFF2-40B4-BE49-F238E27FC236}">
                <a16:creationId xmlns:a16="http://schemas.microsoft.com/office/drawing/2014/main" id="{8FC9FDAC-D773-4424-87D2-FB0194938D28}"/>
              </a:ext>
            </a:extLst>
          </p:cNvPr>
          <p:cNvSpPr/>
          <p:nvPr/>
        </p:nvSpPr>
        <p:spPr>
          <a:xfrm>
            <a:off x="10614126" y="0"/>
            <a:ext cx="1577874" cy="364228"/>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rPr>
              <a:t>Forberedelse/ veiledning</a:t>
            </a:r>
          </a:p>
        </p:txBody>
      </p:sp>
      <p:sp>
        <p:nvSpPr>
          <p:cNvPr id="7" name="TekstSylinder 6">
            <a:extLst>
              <a:ext uri="{FF2B5EF4-FFF2-40B4-BE49-F238E27FC236}">
                <a16:creationId xmlns:a16="http://schemas.microsoft.com/office/drawing/2014/main" id="{215350A7-BCEC-4A52-9634-E2103EE261CB}"/>
              </a:ext>
            </a:extLst>
          </p:cNvPr>
          <p:cNvSpPr txBox="1"/>
          <p:nvPr/>
        </p:nvSpPr>
        <p:spPr>
          <a:xfrm>
            <a:off x="536575" y="1143000"/>
            <a:ext cx="11321595" cy="1655261"/>
          </a:xfrm>
          <a:prstGeom prst="rect">
            <a:avLst/>
          </a:prstGeom>
          <a:noFill/>
        </p:spPr>
        <p:txBody>
          <a:bodyPr wrap="square">
            <a:spAutoFit/>
          </a:bodyPr>
          <a:lstStyle/>
          <a:p>
            <a:pPr>
              <a:lnSpc>
                <a:spcPct val="107000"/>
              </a:lnSpc>
              <a:spcAft>
                <a:spcPts val="800"/>
              </a:spcAft>
            </a:pPr>
            <a:r>
              <a:rPr lang="nb-NO" dirty="0">
                <a:effectLst/>
                <a:latin typeface="+mj-lt"/>
                <a:ea typeface="Times New Roman" panose="02020603050405020304" pitchFamily="18" charset="0"/>
              </a:rPr>
              <a:t>Hver gruppe må presentere hva gruppen diskuterte. </a:t>
            </a:r>
          </a:p>
          <a:p>
            <a:pPr>
              <a:lnSpc>
                <a:spcPct val="107000"/>
              </a:lnSpc>
              <a:spcAft>
                <a:spcPts val="800"/>
              </a:spcAft>
            </a:pPr>
            <a:r>
              <a:rPr lang="nb-NO" dirty="0">
                <a:latin typeface="+mj-lt"/>
                <a:ea typeface="Times New Roman" panose="02020603050405020304" pitchFamily="18" charset="0"/>
              </a:rPr>
              <a:t>Du som leder er ordstyrer og noterer hva gruppene fremhever fra diskusjonene. Du kan bruke tabellen under her som grunnlag for å ta notatene, eller bruk fasiliteter i rommet. Alternativt kan du også be de ulike gruppene oppsummere selv og sende til deg slik at du kan klippe det inn i tabellen under her. Tabellen under her bruker du på neste møte. </a:t>
            </a:r>
            <a:endParaRPr lang="nb-NO" dirty="0">
              <a:effectLst/>
              <a:latin typeface="+mj-lt"/>
              <a:ea typeface="Times New Roman" panose="02020603050405020304" pitchFamily="18" charset="0"/>
            </a:endParaRPr>
          </a:p>
        </p:txBody>
      </p:sp>
      <p:sp>
        <p:nvSpPr>
          <p:cNvPr id="6" name="Rektangel 5">
            <a:extLst>
              <a:ext uri="{FF2B5EF4-FFF2-40B4-BE49-F238E27FC236}">
                <a16:creationId xmlns:a16="http://schemas.microsoft.com/office/drawing/2014/main" id="{A1D977F0-DF5F-416D-AF1B-50079C3AEBD4}"/>
              </a:ext>
            </a:extLst>
          </p:cNvPr>
          <p:cNvSpPr/>
          <p:nvPr/>
        </p:nvSpPr>
        <p:spPr>
          <a:xfrm>
            <a:off x="536575" y="2772939"/>
            <a:ext cx="2497873" cy="3196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1</a:t>
            </a:r>
          </a:p>
        </p:txBody>
      </p:sp>
      <p:sp>
        <p:nvSpPr>
          <p:cNvPr id="8" name="Rektangel 7">
            <a:extLst>
              <a:ext uri="{FF2B5EF4-FFF2-40B4-BE49-F238E27FC236}">
                <a16:creationId xmlns:a16="http://schemas.microsoft.com/office/drawing/2014/main" id="{CEA1BEB5-0A98-4ACE-9AE8-CBFBDEE8AD1C}"/>
              </a:ext>
            </a:extLst>
          </p:cNvPr>
          <p:cNvSpPr/>
          <p:nvPr/>
        </p:nvSpPr>
        <p:spPr>
          <a:xfrm>
            <a:off x="3410235" y="2772936"/>
            <a:ext cx="2497873" cy="3196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2</a:t>
            </a:r>
          </a:p>
        </p:txBody>
      </p:sp>
      <p:sp>
        <p:nvSpPr>
          <p:cNvPr id="9" name="Rektangel 8">
            <a:extLst>
              <a:ext uri="{FF2B5EF4-FFF2-40B4-BE49-F238E27FC236}">
                <a16:creationId xmlns:a16="http://schemas.microsoft.com/office/drawing/2014/main" id="{B8B4553D-2CFE-4B67-8F16-1B6E959B2544}"/>
              </a:ext>
            </a:extLst>
          </p:cNvPr>
          <p:cNvSpPr/>
          <p:nvPr/>
        </p:nvSpPr>
        <p:spPr>
          <a:xfrm>
            <a:off x="6283895" y="2772935"/>
            <a:ext cx="2497873" cy="3196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3</a:t>
            </a:r>
          </a:p>
        </p:txBody>
      </p:sp>
      <p:sp>
        <p:nvSpPr>
          <p:cNvPr id="10" name="Rektangel 9">
            <a:extLst>
              <a:ext uri="{FF2B5EF4-FFF2-40B4-BE49-F238E27FC236}">
                <a16:creationId xmlns:a16="http://schemas.microsoft.com/office/drawing/2014/main" id="{98ED683B-C101-476F-8337-117167BDF28A}"/>
              </a:ext>
            </a:extLst>
          </p:cNvPr>
          <p:cNvSpPr/>
          <p:nvPr/>
        </p:nvSpPr>
        <p:spPr>
          <a:xfrm>
            <a:off x="9157554" y="2772935"/>
            <a:ext cx="2497873" cy="3196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4</a:t>
            </a:r>
          </a:p>
        </p:txBody>
      </p:sp>
      <p:sp>
        <p:nvSpPr>
          <p:cNvPr id="11" name="Rektangel 10">
            <a:extLst>
              <a:ext uri="{FF2B5EF4-FFF2-40B4-BE49-F238E27FC236}">
                <a16:creationId xmlns:a16="http://schemas.microsoft.com/office/drawing/2014/main" id="{ED10C724-9E48-44F1-8911-39A73B4FFC46}"/>
              </a:ext>
            </a:extLst>
          </p:cNvPr>
          <p:cNvSpPr/>
          <p:nvPr/>
        </p:nvSpPr>
        <p:spPr>
          <a:xfrm>
            <a:off x="536575" y="3243162"/>
            <a:ext cx="2497873" cy="29420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1600">
                <a:solidFill>
                  <a:schemeClr val="tx1">
                    <a:lumMod val="95000"/>
                    <a:lumOff val="5000"/>
                  </a:schemeClr>
                </a:solidFill>
              </a:rPr>
              <a:t>Hovedpoeng 1</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2</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3</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4</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5</a:t>
            </a:r>
          </a:p>
        </p:txBody>
      </p:sp>
      <p:sp>
        <p:nvSpPr>
          <p:cNvPr id="12" name="Rektangel 11">
            <a:extLst>
              <a:ext uri="{FF2B5EF4-FFF2-40B4-BE49-F238E27FC236}">
                <a16:creationId xmlns:a16="http://schemas.microsoft.com/office/drawing/2014/main" id="{B06AD835-AD19-445C-BFE6-BC9C49E93ED7}"/>
              </a:ext>
            </a:extLst>
          </p:cNvPr>
          <p:cNvSpPr/>
          <p:nvPr/>
        </p:nvSpPr>
        <p:spPr>
          <a:xfrm>
            <a:off x="3410235" y="3243138"/>
            <a:ext cx="2497873" cy="29420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1600">
                <a:solidFill>
                  <a:schemeClr val="tx1">
                    <a:lumMod val="95000"/>
                    <a:lumOff val="5000"/>
                  </a:schemeClr>
                </a:solidFill>
              </a:rPr>
              <a:t>Hovedpoeng 1</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2</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3</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4</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5</a:t>
            </a:r>
          </a:p>
        </p:txBody>
      </p:sp>
      <p:sp>
        <p:nvSpPr>
          <p:cNvPr id="13" name="Rektangel 12">
            <a:extLst>
              <a:ext uri="{FF2B5EF4-FFF2-40B4-BE49-F238E27FC236}">
                <a16:creationId xmlns:a16="http://schemas.microsoft.com/office/drawing/2014/main" id="{0DF15720-3280-4F66-86D9-68B3081CC36B}"/>
              </a:ext>
            </a:extLst>
          </p:cNvPr>
          <p:cNvSpPr/>
          <p:nvPr/>
        </p:nvSpPr>
        <p:spPr>
          <a:xfrm>
            <a:off x="6283895" y="3243130"/>
            <a:ext cx="2497873" cy="29420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1600">
                <a:solidFill>
                  <a:schemeClr val="tx1">
                    <a:lumMod val="95000"/>
                    <a:lumOff val="5000"/>
                  </a:schemeClr>
                </a:solidFill>
              </a:rPr>
              <a:t>Hovedpoeng 1</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2</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3</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4</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5</a:t>
            </a:r>
          </a:p>
        </p:txBody>
      </p:sp>
      <p:sp>
        <p:nvSpPr>
          <p:cNvPr id="14" name="Rektangel 13">
            <a:extLst>
              <a:ext uri="{FF2B5EF4-FFF2-40B4-BE49-F238E27FC236}">
                <a16:creationId xmlns:a16="http://schemas.microsoft.com/office/drawing/2014/main" id="{A68EA73A-5AC7-4213-8CE6-1D315E9CB7AC}"/>
              </a:ext>
            </a:extLst>
          </p:cNvPr>
          <p:cNvSpPr/>
          <p:nvPr/>
        </p:nvSpPr>
        <p:spPr>
          <a:xfrm>
            <a:off x="9157554" y="3243130"/>
            <a:ext cx="2497873" cy="29420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1600">
                <a:solidFill>
                  <a:schemeClr val="tx1">
                    <a:lumMod val="95000"/>
                    <a:lumOff val="5000"/>
                  </a:schemeClr>
                </a:solidFill>
              </a:rPr>
              <a:t>Hovedpoeng 1</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2</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3</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4</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5</a:t>
            </a:r>
          </a:p>
        </p:txBody>
      </p:sp>
    </p:spTree>
    <p:extLst>
      <p:ext uri="{BB962C8B-B14F-4D97-AF65-F5344CB8AC3E}">
        <p14:creationId xmlns:p14="http://schemas.microsoft.com/office/powerpoint/2010/main" val="422259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p:txBody>
          <a:bodyPr/>
          <a:lstStyle/>
          <a:p>
            <a:r>
              <a:rPr lang="nb-NO"/>
              <a:t>5. Forberedelse til neste møte</a:t>
            </a:r>
          </a:p>
        </p:txBody>
      </p:sp>
      <p:sp>
        <p:nvSpPr>
          <p:cNvPr id="5" name="Rektangel 4">
            <a:extLst>
              <a:ext uri="{FF2B5EF4-FFF2-40B4-BE49-F238E27FC236}">
                <a16:creationId xmlns:a16="http://schemas.microsoft.com/office/drawing/2014/main" id="{8FC9FDAC-D773-4424-87D2-FB0194938D28}"/>
              </a:ext>
            </a:extLst>
          </p:cNvPr>
          <p:cNvSpPr/>
          <p:nvPr/>
        </p:nvSpPr>
        <p:spPr>
          <a:xfrm>
            <a:off x="10614126" y="0"/>
            <a:ext cx="1577874" cy="364228"/>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rPr>
              <a:t>Forberedelse/ veiledning</a:t>
            </a:r>
          </a:p>
        </p:txBody>
      </p:sp>
      <p:sp>
        <p:nvSpPr>
          <p:cNvPr id="7" name="TekstSylinder 6">
            <a:extLst>
              <a:ext uri="{FF2B5EF4-FFF2-40B4-BE49-F238E27FC236}">
                <a16:creationId xmlns:a16="http://schemas.microsoft.com/office/drawing/2014/main" id="{215350A7-BCEC-4A52-9634-E2103EE261CB}"/>
              </a:ext>
            </a:extLst>
          </p:cNvPr>
          <p:cNvSpPr txBox="1"/>
          <p:nvPr/>
        </p:nvSpPr>
        <p:spPr>
          <a:xfrm>
            <a:off x="536575" y="1143000"/>
            <a:ext cx="11321595" cy="4539128"/>
          </a:xfrm>
          <a:prstGeom prst="rect">
            <a:avLst/>
          </a:prstGeom>
          <a:noFill/>
        </p:spPr>
        <p:txBody>
          <a:bodyPr wrap="square">
            <a:spAutoFit/>
          </a:bodyPr>
          <a:lstStyle/>
          <a:p>
            <a:pPr>
              <a:lnSpc>
                <a:spcPct val="107000"/>
              </a:lnSpc>
              <a:spcAft>
                <a:spcPts val="800"/>
              </a:spcAft>
            </a:pPr>
            <a:r>
              <a:rPr lang="nb-NO">
                <a:latin typeface="+mj-lt"/>
                <a:ea typeface="Times New Roman" panose="02020603050405020304" pitchFamily="18" charset="0"/>
              </a:rPr>
              <a:t>I møtet har dere gått igjennom mye informasjon og diskutert mange sider ved arbeidsmiljøet. Mange har derfor behov for å bruke litt tid på å fordøye all informasjonen og tenke på de ulike perspektivene som har kommet opp før dere skal jobbe med tiltakene. </a:t>
            </a:r>
          </a:p>
          <a:p>
            <a:pPr>
              <a:lnSpc>
                <a:spcPct val="107000"/>
              </a:lnSpc>
              <a:spcAft>
                <a:spcPts val="800"/>
              </a:spcAft>
            </a:pPr>
            <a:r>
              <a:rPr lang="nb-NO">
                <a:effectLst/>
                <a:latin typeface="+mj-lt"/>
                <a:ea typeface="Times New Roman" panose="02020603050405020304" pitchFamily="18" charset="0"/>
              </a:rPr>
              <a:t>For at alle skal komme forberedt og klar til neste møte er det </a:t>
            </a:r>
            <a:r>
              <a:rPr lang="nb-NO">
                <a:latin typeface="+mj-lt"/>
                <a:ea typeface="Times New Roman" panose="02020603050405020304" pitchFamily="18" charset="0"/>
              </a:rPr>
              <a:t>anbefalt at alle får en mellomoppgave frem til neste møte. En slik mellomoppgave kan gjøres på ulike måter, men her er to alternativer:</a:t>
            </a:r>
          </a:p>
          <a:p>
            <a:pPr marL="285750" indent="-285750">
              <a:lnSpc>
                <a:spcPct val="107000"/>
              </a:lnSpc>
              <a:spcAft>
                <a:spcPts val="800"/>
              </a:spcAft>
              <a:buFontTx/>
              <a:buChar char="-"/>
            </a:pPr>
            <a:endParaRPr lang="nb-NO">
              <a:latin typeface="+mj-lt"/>
              <a:ea typeface="Times New Roman" panose="02020603050405020304" pitchFamily="18" charset="0"/>
            </a:endParaRPr>
          </a:p>
          <a:p>
            <a:pPr marL="285750" indent="-285750">
              <a:lnSpc>
                <a:spcPct val="107000"/>
              </a:lnSpc>
              <a:spcAft>
                <a:spcPts val="800"/>
              </a:spcAft>
              <a:buFontTx/>
              <a:buChar char="-"/>
            </a:pPr>
            <a:r>
              <a:rPr lang="nb-NO">
                <a:latin typeface="+mj-lt"/>
                <a:ea typeface="Times New Roman" panose="02020603050405020304" pitchFamily="18" charset="0"/>
              </a:rPr>
              <a:t>Tenk på diskusjonene som var på møtet. Representerer de det som er viktig for deg i ditt arbeidsmiljø?</a:t>
            </a:r>
          </a:p>
          <a:p>
            <a:pPr marL="285750" indent="-285750">
              <a:lnSpc>
                <a:spcPct val="107000"/>
              </a:lnSpc>
              <a:spcAft>
                <a:spcPts val="800"/>
              </a:spcAft>
              <a:buFontTx/>
              <a:buChar char="-"/>
            </a:pPr>
            <a:r>
              <a:rPr lang="nb-NO">
                <a:effectLst/>
                <a:latin typeface="+mj-lt"/>
                <a:ea typeface="Times New Roman" panose="02020603050405020304" pitchFamily="18" charset="0"/>
              </a:rPr>
              <a:t>Basert på diskusjonene som har vært på møte skal alle frem til neste møte tenke på hvilke områder man bør jobbe videre med for å både bevare og forbedre arbeidsmiljøet. </a:t>
            </a:r>
          </a:p>
          <a:p>
            <a:pPr marL="285750" indent="-285750">
              <a:lnSpc>
                <a:spcPct val="107000"/>
              </a:lnSpc>
              <a:spcAft>
                <a:spcPts val="800"/>
              </a:spcAft>
              <a:buFontTx/>
              <a:buChar char="-"/>
            </a:pPr>
            <a:endParaRPr lang="nb-NO">
              <a:latin typeface="+mj-lt"/>
              <a:ea typeface="Times New Roman" panose="02020603050405020304" pitchFamily="18" charset="0"/>
            </a:endParaRPr>
          </a:p>
          <a:p>
            <a:pPr>
              <a:lnSpc>
                <a:spcPct val="107000"/>
              </a:lnSpc>
              <a:spcAft>
                <a:spcPts val="800"/>
              </a:spcAft>
            </a:pPr>
            <a:r>
              <a:rPr lang="nb-NO">
                <a:latin typeface="+mj-lt"/>
                <a:ea typeface="Times New Roman" panose="02020603050405020304" pitchFamily="18" charset="0"/>
              </a:rPr>
              <a:t>Den første oppgaven blir mer en bearbeiding av diskusjonene i møte slik at man er bedre forberedt til å diskutere tiltak på møte nr.3, mens den siste oppgaven er mer en oppvarmingsøvelse til de diskusjonene som skal være på neste møte.</a:t>
            </a:r>
            <a:endParaRPr lang="nb-NO">
              <a:effectLst/>
              <a:latin typeface="+mj-lt"/>
              <a:ea typeface="Times New Roman" panose="02020603050405020304" pitchFamily="18" charset="0"/>
            </a:endParaRPr>
          </a:p>
        </p:txBody>
      </p:sp>
    </p:spTree>
    <p:extLst>
      <p:ext uri="{BB962C8B-B14F-4D97-AF65-F5344CB8AC3E}">
        <p14:creationId xmlns:p14="http://schemas.microsoft.com/office/powerpoint/2010/main" val="222760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D047CF-6D0F-4A43-B223-92C073494F9C}"/>
              </a:ext>
            </a:extLst>
          </p:cNvPr>
          <p:cNvSpPr>
            <a:spLocks noGrp="1"/>
          </p:cNvSpPr>
          <p:nvPr>
            <p:ph type="title"/>
          </p:nvPr>
        </p:nvSpPr>
        <p:spPr/>
        <p:txBody>
          <a:bodyPr/>
          <a:lstStyle/>
          <a:p>
            <a:r>
              <a:rPr lang="nb-NO" b="1">
                <a:solidFill>
                  <a:schemeClr val="tx1">
                    <a:lumMod val="95000"/>
                    <a:lumOff val="5000"/>
                  </a:schemeClr>
                </a:solidFill>
              </a:rPr>
              <a:t>Møte 3: Vi jobber med tiltakene</a:t>
            </a:r>
          </a:p>
        </p:txBody>
      </p:sp>
      <p:sp>
        <p:nvSpPr>
          <p:cNvPr id="3" name="Plassholder for innhold 2">
            <a:extLst>
              <a:ext uri="{FF2B5EF4-FFF2-40B4-BE49-F238E27FC236}">
                <a16:creationId xmlns:a16="http://schemas.microsoft.com/office/drawing/2014/main" id="{5CF2B740-C057-4380-A443-7BC02E4334AD}"/>
              </a:ext>
            </a:extLst>
          </p:cNvPr>
          <p:cNvSpPr>
            <a:spLocks noGrp="1"/>
          </p:cNvSpPr>
          <p:nvPr>
            <p:ph sz="quarter" idx="13"/>
          </p:nvPr>
        </p:nvSpPr>
        <p:spPr>
          <a:xfrm>
            <a:off x="536575" y="1038225"/>
            <a:ext cx="11588750" cy="4781549"/>
          </a:xfrm>
        </p:spPr>
        <p:txBody>
          <a:bodyPr/>
          <a:lstStyle/>
          <a:p>
            <a:r>
              <a:rPr lang="nb-NO" sz="1400" dirty="0">
                <a:latin typeface="+mj-lt"/>
              </a:rPr>
              <a:t>Gjennomfør møte nr.3 en til to uker etter møte nr.2. </a:t>
            </a:r>
          </a:p>
          <a:p>
            <a:endParaRPr lang="nb-NO" sz="800" dirty="0">
              <a:latin typeface="+mj-lt"/>
            </a:endParaRPr>
          </a:p>
          <a:p>
            <a:r>
              <a:rPr lang="nb-NO" sz="1400" dirty="0">
                <a:latin typeface="+mj-lt"/>
              </a:rPr>
              <a:t>På møte nr.2 har dere diskutert resultatene og skapt mening i disse for dere. Nå skal dere jobbe mer handlingsorientert knyttet til hva dere skal gjøre med resultatene.</a:t>
            </a:r>
          </a:p>
          <a:p>
            <a:endParaRPr lang="nb-NO" sz="800" dirty="0">
              <a:latin typeface="+mj-lt"/>
            </a:endParaRPr>
          </a:p>
          <a:p>
            <a:r>
              <a:rPr lang="nb-NO" sz="1400" dirty="0">
                <a:latin typeface="+mj-lt"/>
              </a:rPr>
              <a:t>Møtestrukturen er lik møte nr.2 der noe av aktiviteten foregår som informasjon fra deg som leder, noe foregår som </a:t>
            </a:r>
            <a:r>
              <a:rPr lang="nb-NO" sz="1400" b="1" i="1" dirty="0">
                <a:latin typeface="+mj-lt"/>
              </a:rPr>
              <a:t>i</a:t>
            </a:r>
            <a:r>
              <a:rPr lang="nb-NO" sz="1400" dirty="0">
                <a:latin typeface="+mj-lt"/>
              </a:rPr>
              <a:t>ndividuell refleksjon, noe i </a:t>
            </a:r>
            <a:r>
              <a:rPr lang="nb-NO" sz="1400" b="1" i="1" dirty="0">
                <a:latin typeface="+mj-lt"/>
              </a:rPr>
              <a:t>g</a:t>
            </a:r>
            <a:r>
              <a:rPr lang="nb-NO" sz="1400" dirty="0">
                <a:latin typeface="+mj-lt"/>
              </a:rPr>
              <a:t>ruppediskusjoner og til sist noe i </a:t>
            </a:r>
            <a:r>
              <a:rPr lang="nb-NO" sz="1400" b="1" i="1" dirty="0">
                <a:latin typeface="+mj-lt"/>
              </a:rPr>
              <a:t>p</a:t>
            </a:r>
            <a:r>
              <a:rPr lang="nb-NO" sz="1400" dirty="0">
                <a:latin typeface="+mj-lt"/>
              </a:rPr>
              <a:t>lenum – IGP. </a:t>
            </a:r>
          </a:p>
          <a:p>
            <a:endParaRPr lang="nb-NO" sz="800" dirty="0">
              <a:latin typeface="+mj-lt"/>
            </a:endParaRPr>
          </a:p>
          <a:p>
            <a:r>
              <a:rPr lang="nb-NO" sz="1400" dirty="0">
                <a:latin typeface="+mj-lt"/>
              </a:rPr>
              <a:t>Du som leder må være bevisst på hva du ønsker skal komme ut fra møte nr.3. Det er viktig at det videre oppfølgingsarbeidet knyttet til resultatene og arbeidsmiljøet på enheten din ikke stopper når møtet er ferdig. Dere bør som et minimum bli enig om følgende:</a:t>
            </a:r>
          </a:p>
          <a:p>
            <a:endParaRPr lang="nb-NO" sz="1400" dirty="0">
              <a:latin typeface="+mj-lt"/>
            </a:endParaRPr>
          </a:p>
          <a:p>
            <a:pPr lvl="1"/>
            <a:r>
              <a:rPr lang="nb-NO" sz="1200" dirty="0">
                <a:latin typeface="+mj-lt"/>
              </a:rPr>
              <a:t>Hva er det viktigste vi må fortsette å gjøre for å ha et godt arbeidsmiljø?</a:t>
            </a:r>
          </a:p>
          <a:p>
            <a:pPr lvl="1"/>
            <a:r>
              <a:rPr lang="nb-NO" sz="1200" dirty="0">
                <a:latin typeface="+mj-lt"/>
              </a:rPr>
              <a:t>Hva er det viktigste vi må slutte å gjøre for å ha et godt arbeidsmiljø?</a:t>
            </a:r>
          </a:p>
          <a:p>
            <a:pPr lvl="1"/>
            <a:r>
              <a:rPr lang="nb-NO" sz="1200" dirty="0">
                <a:latin typeface="+mj-lt"/>
              </a:rPr>
              <a:t>Hva er det viktigste vi må begynne med for å ha et godt arbeidsmiljø?</a:t>
            </a:r>
          </a:p>
          <a:p>
            <a:endParaRPr lang="nb-NO" sz="1600" dirty="0">
              <a:latin typeface="+mj-lt"/>
            </a:endParaRPr>
          </a:p>
          <a:p>
            <a:r>
              <a:rPr lang="nb-NO" sz="1600" dirty="0">
                <a:latin typeface="+mj-lt"/>
              </a:rPr>
              <a:t>Hvordan de tre spørsmålene over best bør følges opp er en beslutning du som leder må ta i samråd med dine medarbeidere, men hvordan dette ser ut konkret i hverdagen deres må dere selv finne ut.</a:t>
            </a:r>
          </a:p>
          <a:p>
            <a:endParaRPr lang="nb-NO" sz="800" dirty="0">
              <a:latin typeface="+mj-lt"/>
            </a:endParaRPr>
          </a:p>
          <a:p>
            <a:r>
              <a:rPr lang="nb-NO" sz="1600" dirty="0">
                <a:latin typeface="+mj-lt"/>
              </a:rPr>
              <a:t>Utvikling av et godt arbeidsmiljø skjer kontinuerlig i det daglige. Det viktigste er at de tiltakene dere setter i gang følges opp og diskuteres jevnlig frem til neste gang dere gjennomfører MUST. </a:t>
            </a:r>
          </a:p>
        </p:txBody>
      </p:sp>
      <p:sp>
        <p:nvSpPr>
          <p:cNvPr id="5" name="Rektangel 4">
            <a:extLst>
              <a:ext uri="{FF2B5EF4-FFF2-40B4-BE49-F238E27FC236}">
                <a16:creationId xmlns:a16="http://schemas.microsoft.com/office/drawing/2014/main" id="{2EF5CB25-5A00-4B26-A559-EB1206712AF1}"/>
              </a:ext>
            </a:extLst>
          </p:cNvPr>
          <p:cNvSpPr/>
          <p:nvPr/>
        </p:nvSpPr>
        <p:spPr>
          <a:xfrm>
            <a:off x="9066179" y="0"/>
            <a:ext cx="3125821" cy="364228"/>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latin typeface="+mj-lt"/>
              </a:rPr>
              <a:t>Forberedelse/ veiledning til deg som leder</a:t>
            </a:r>
          </a:p>
        </p:txBody>
      </p:sp>
    </p:spTree>
    <p:extLst>
      <p:ext uri="{BB962C8B-B14F-4D97-AF65-F5344CB8AC3E}">
        <p14:creationId xmlns:p14="http://schemas.microsoft.com/office/powerpoint/2010/main" val="413883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3E36AE-6325-4F4B-BB7E-1F02CDC3F8BF}"/>
              </a:ext>
            </a:extLst>
          </p:cNvPr>
          <p:cNvSpPr>
            <a:spLocks noGrp="1"/>
          </p:cNvSpPr>
          <p:nvPr>
            <p:ph type="title"/>
          </p:nvPr>
        </p:nvSpPr>
        <p:spPr>
          <a:xfrm>
            <a:off x="536575" y="441325"/>
            <a:ext cx="11436350" cy="701675"/>
          </a:xfrm>
        </p:spPr>
        <p:txBody>
          <a:bodyPr/>
          <a:lstStyle/>
          <a:p>
            <a:r>
              <a:rPr lang="nb-NO"/>
              <a:t>Agenda – vi jobber med tiltakene</a:t>
            </a:r>
          </a:p>
        </p:txBody>
      </p:sp>
      <p:sp>
        <p:nvSpPr>
          <p:cNvPr id="6" name="TekstSylinder 5">
            <a:extLst>
              <a:ext uri="{FF2B5EF4-FFF2-40B4-BE49-F238E27FC236}">
                <a16:creationId xmlns:a16="http://schemas.microsoft.com/office/drawing/2014/main" id="{4595FA35-EB5E-4230-BBCD-DBCCC35A7FA3}"/>
              </a:ext>
            </a:extLst>
          </p:cNvPr>
          <p:cNvSpPr txBox="1"/>
          <p:nvPr/>
        </p:nvSpPr>
        <p:spPr>
          <a:xfrm>
            <a:off x="536576" y="1143000"/>
            <a:ext cx="8282683" cy="369332"/>
          </a:xfrm>
          <a:prstGeom prst="rect">
            <a:avLst/>
          </a:prstGeom>
          <a:noFill/>
        </p:spPr>
        <p:txBody>
          <a:bodyPr wrap="square" rtlCol="0">
            <a:spAutoFit/>
          </a:bodyPr>
          <a:lstStyle/>
          <a:p>
            <a:r>
              <a:rPr lang="nb-NO" b="1"/>
              <a:t>Aktivitet</a:t>
            </a:r>
          </a:p>
        </p:txBody>
      </p:sp>
      <p:sp>
        <p:nvSpPr>
          <p:cNvPr id="7" name="TekstSylinder 6">
            <a:extLst>
              <a:ext uri="{FF2B5EF4-FFF2-40B4-BE49-F238E27FC236}">
                <a16:creationId xmlns:a16="http://schemas.microsoft.com/office/drawing/2014/main" id="{A4C4B9A9-F0CD-4EFA-85D2-2F7D488D5A5C}"/>
              </a:ext>
            </a:extLst>
          </p:cNvPr>
          <p:cNvSpPr txBox="1"/>
          <p:nvPr/>
        </p:nvSpPr>
        <p:spPr>
          <a:xfrm>
            <a:off x="7285353" y="1143000"/>
            <a:ext cx="2818704" cy="369332"/>
          </a:xfrm>
          <a:prstGeom prst="rect">
            <a:avLst/>
          </a:prstGeom>
          <a:noFill/>
        </p:spPr>
        <p:txBody>
          <a:bodyPr wrap="square" rtlCol="0">
            <a:spAutoFit/>
          </a:bodyPr>
          <a:lstStyle/>
          <a:p>
            <a:r>
              <a:rPr lang="nb-NO" b="1"/>
              <a:t>Tid</a:t>
            </a:r>
          </a:p>
        </p:txBody>
      </p:sp>
      <p:sp>
        <p:nvSpPr>
          <p:cNvPr id="10" name="TekstSylinder 9">
            <a:extLst>
              <a:ext uri="{FF2B5EF4-FFF2-40B4-BE49-F238E27FC236}">
                <a16:creationId xmlns:a16="http://schemas.microsoft.com/office/drawing/2014/main" id="{325AF0A4-2F46-46A3-A112-A4FB7C45006F}"/>
              </a:ext>
            </a:extLst>
          </p:cNvPr>
          <p:cNvSpPr txBox="1"/>
          <p:nvPr/>
        </p:nvSpPr>
        <p:spPr>
          <a:xfrm>
            <a:off x="536577" y="1670058"/>
            <a:ext cx="8282684" cy="369332"/>
          </a:xfrm>
          <a:prstGeom prst="rect">
            <a:avLst/>
          </a:prstGeom>
          <a:noFill/>
        </p:spPr>
        <p:txBody>
          <a:bodyPr wrap="square" rtlCol="0">
            <a:spAutoFit/>
          </a:bodyPr>
          <a:lstStyle/>
          <a:p>
            <a:r>
              <a:rPr lang="nb-NO"/>
              <a:t>1. Målsetning med møtet og kjøreregler</a:t>
            </a:r>
          </a:p>
        </p:txBody>
      </p:sp>
      <p:sp>
        <p:nvSpPr>
          <p:cNvPr id="11" name="TekstSylinder 10">
            <a:extLst>
              <a:ext uri="{FF2B5EF4-FFF2-40B4-BE49-F238E27FC236}">
                <a16:creationId xmlns:a16="http://schemas.microsoft.com/office/drawing/2014/main" id="{96C02134-8763-4567-ABC0-7BFF58596F8C}"/>
              </a:ext>
            </a:extLst>
          </p:cNvPr>
          <p:cNvSpPr txBox="1"/>
          <p:nvPr/>
        </p:nvSpPr>
        <p:spPr>
          <a:xfrm>
            <a:off x="7285353" y="1670058"/>
            <a:ext cx="2818704" cy="369332"/>
          </a:xfrm>
          <a:prstGeom prst="rect">
            <a:avLst/>
          </a:prstGeom>
          <a:noFill/>
        </p:spPr>
        <p:txBody>
          <a:bodyPr wrap="square" rtlCol="0">
            <a:spAutoFit/>
          </a:bodyPr>
          <a:lstStyle/>
          <a:p>
            <a:r>
              <a:rPr lang="nb-NO"/>
              <a:t>10 minutter</a:t>
            </a:r>
          </a:p>
        </p:txBody>
      </p:sp>
      <p:sp>
        <p:nvSpPr>
          <p:cNvPr id="17" name="TekstSylinder 16">
            <a:extLst>
              <a:ext uri="{FF2B5EF4-FFF2-40B4-BE49-F238E27FC236}">
                <a16:creationId xmlns:a16="http://schemas.microsoft.com/office/drawing/2014/main" id="{24044F30-7A45-4B05-982A-5ED7DCB88ABB}"/>
              </a:ext>
            </a:extLst>
          </p:cNvPr>
          <p:cNvSpPr txBox="1"/>
          <p:nvPr/>
        </p:nvSpPr>
        <p:spPr>
          <a:xfrm>
            <a:off x="536576" y="2724174"/>
            <a:ext cx="8282685" cy="369332"/>
          </a:xfrm>
          <a:prstGeom prst="rect">
            <a:avLst/>
          </a:prstGeom>
          <a:noFill/>
        </p:spPr>
        <p:txBody>
          <a:bodyPr wrap="square" rtlCol="0">
            <a:spAutoFit/>
          </a:bodyPr>
          <a:lstStyle/>
          <a:p>
            <a:r>
              <a:rPr lang="nb-NO"/>
              <a:t>3. Diskusjonsoppgaven for gruppene</a:t>
            </a:r>
          </a:p>
        </p:txBody>
      </p:sp>
      <p:sp>
        <p:nvSpPr>
          <p:cNvPr id="18" name="TekstSylinder 17">
            <a:extLst>
              <a:ext uri="{FF2B5EF4-FFF2-40B4-BE49-F238E27FC236}">
                <a16:creationId xmlns:a16="http://schemas.microsoft.com/office/drawing/2014/main" id="{03CED941-10F1-4725-BA53-E0DC46563845}"/>
              </a:ext>
            </a:extLst>
          </p:cNvPr>
          <p:cNvSpPr txBox="1"/>
          <p:nvPr/>
        </p:nvSpPr>
        <p:spPr>
          <a:xfrm>
            <a:off x="7285353" y="2724174"/>
            <a:ext cx="2818704" cy="369332"/>
          </a:xfrm>
          <a:prstGeom prst="rect">
            <a:avLst/>
          </a:prstGeom>
          <a:noFill/>
        </p:spPr>
        <p:txBody>
          <a:bodyPr wrap="square" rtlCol="0">
            <a:spAutoFit/>
          </a:bodyPr>
          <a:lstStyle/>
          <a:p>
            <a:r>
              <a:rPr lang="nb-NO"/>
              <a:t>5 minutter</a:t>
            </a:r>
          </a:p>
        </p:txBody>
      </p:sp>
      <p:sp>
        <p:nvSpPr>
          <p:cNvPr id="21" name="TekstSylinder 20">
            <a:extLst>
              <a:ext uri="{FF2B5EF4-FFF2-40B4-BE49-F238E27FC236}">
                <a16:creationId xmlns:a16="http://schemas.microsoft.com/office/drawing/2014/main" id="{6BFF67CD-93F2-46E8-85B3-476C5EEC70DC}"/>
              </a:ext>
            </a:extLst>
          </p:cNvPr>
          <p:cNvSpPr txBox="1"/>
          <p:nvPr/>
        </p:nvSpPr>
        <p:spPr>
          <a:xfrm>
            <a:off x="536576" y="3251232"/>
            <a:ext cx="8282685" cy="369332"/>
          </a:xfrm>
          <a:prstGeom prst="rect">
            <a:avLst/>
          </a:prstGeom>
          <a:noFill/>
        </p:spPr>
        <p:txBody>
          <a:bodyPr wrap="square" rtlCol="0">
            <a:spAutoFit/>
          </a:bodyPr>
          <a:lstStyle/>
          <a:p>
            <a:r>
              <a:rPr lang="nb-NO"/>
              <a:t>4.1. Diskusjon om hva man bør gjøre  - i mindre grupper</a:t>
            </a:r>
          </a:p>
        </p:txBody>
      </p:sp>
      <p:sp>
        <p:nvSpPr>
          <p:cNvPr id="22" name="TekstSylinder 21">
            <a:extLst>
              <a:ext uri="{FF2B5EF4-FFF2-40B4-BE49-F238E27FC236}">
                <a16:creationId xmlns:a16="http://schemas.microsoft.com/office/drawing/2014/main" id="{2C5886EF-B293-472A-9F22-30C7D38879EB}"/>
              </a:ext>
            </a:extLst>
          </p:cNvPr>
          <p:cNvSpPr txBox="1"/>
          <p:nvPr/>
        </p:nvSpPr>
        <p:spPr>
          <a:xfrm>
            <a:off x="7285353" y="3251232"/>
            <a:ext cx="2818704" cy="369332"/>
          </a:xfrm>
          <a:prstGeom prst="rect">
            <a:avLst/>
          </a:prstGeom>
          <a:noFill/>
        </p:spPr>
        <p:txBody>
          <a:bodyPr wrap="square" rtlCol="0">
            <a:spAutoFit/>
          </a:bodyPr>
          <a:lstStyle/>
          <a:p>
            <a:r>
              <a:rPr lang="nb-NO"/>
              <a:t>30 minutter</a:t>
            </a:r>
          </a:p>
        </p:txBody>
      </p:sp>
      <p:sp>
        <p:nvSpPr>
          <p:cNvPr id="27" name="TekstSylinder 26">
            <a:extLst>
              <a:ext uri="{FF2B5EF4-FFF2-40B4-BE49-F238E27FC236}">
                <a16:creationId xmlns:a16="http://schemas.microsoft.com/office/drawing/2014/main" id="{77187397-9FA7-47F2-BE4C-E51DCEA071DD}"/>
              </a:ext>
            </a:extLst>
          </p:cNvPr>
          <p:cNvSpPr txBox="1"/>
          <p:nvPr/>
        </p:nvSpPr>
        <p:spPr>
          <a:xfrm>
            <a:off x="536576" y="3778290"/>
            <a:ext cx="8282684" cy="369332"/>
          </a:xfrm>
          <a:prstGeom prst="rect">
            <a:avLst/>
          </a:prstGeom>
          <a:noFill/>
        </p:spPr>
        <p:txBody>
          <a:bodyPr wrap="square" rtlCol="0">
            <a:spAutoFit/>
          </a:bodyPr>
          <a:lstStyle/>
          <a:p>
            <a:r>
              <a:rPr lang="nb-NO"/>
              <a:t>4.2. Deling  av gruppediskusjoner i plenum og oppsummering</a:t>
            </a:r>
          </a:p>
        </p:txBody>
      </p:sp>
      <p:sp>
        <p:nvSpPr>
          <p:cNvPr id="28" name="TekstSylinder 27">
            <a:extLst>
              <a:ext uri="{FF2B5EF4-FFF2-40B4-BE49-F238E27FC236}">
                <a16:creationId xmlns:a16="http://schemas.microsoft.com/office/drawing/2014/main" id="{E38C3452-E912-456C-8A24-32B390CC4913}"/>
              </a:ext>
            </a:extLst>
          </p:cNvPr>
          <p:cNvSpPr txBox="1"/>
          <p:nvPr/>
        </p:nvSpPr>
        <p:spPr>
          <a:xfrm>
            <a:off x="7285352" y="3778290"/>
            <a:ext cx="2818704" cy="369332"/>
          </a:xfrm>
          <a:prstGeom prst="rect">
            <a:avLst/>
          </a:prstGeom>
          <a:noFill/>
        </p:spPr>
        <p:txBody>
          <a:bodyPr wrap="square" rtlCol="0">
            <a:spAutoFit/>
          </a:bodyPr>
          <a:lstStyle/>
          <a:p>
            <a:r>
              <a:rPr lang="nb-NO"/>
              <a:t>45 minutter</a:t>
            </a:r>
          </a:p>
        </p:txBody>
      </p:sp>
      <p:sp>
        <p:nvSpPr>
          <p:cNvPr id="33" name="TekstSylinder 32">
            <a:extLst>
              <a:ext uri="{FF2B5EF4-FFF2-40B4-BE49-F238E27FC236}">
                <a16:creationId xmlns:a16="http://schemas.microsoft.com/office/drawing/2014/main" id="{2F8A0276-596A-4593-B75B-9A03406FC150}"/>
              </a:ext>
            </a:extLst>
          </p:cNvPr>
          <p:cNvSpPr txBox="1"/>
          <p:nvPr/>
        </p:nvSpPr>
        <p:spPr>
          <a:xfrm>
            <a:off x="536575" y="4305345"/>
            <a:ext cx="8282684" cy="369332"/>
          </a:xfrm>
          <a:prstGeom prst="rect">
            <a:avLst/>
          </a:prstGeom>
          <a:noFill/>
        </p:spPr>
        <p:txBody>
          <a:bodyPr wrap="square" rtlCol="0">
            <a:spAutoFit/>
          </a:bodyPr>
          <a:lstStyle/>
          <a:p>
            <a:r>
              <a:rPr lang="nb-NO"/>
              <a:t>5. Veien videre</a:t>
            </a:r>
          </a:p>
        </p:txBody>
      </p:sp>
      <p:sp>
        <p:nvSpPr>
          <p:cNvPr id="34" name="TekstSylinder 33">
            <a:extLst>
              <a:ext uri="{FF2B5EF4-FFF2-40B4-BE49-F238E27FC236}">
                <a16:creationId xmlns:a16="http://schemas.microsoft.com/office/drawing/2014/main" id="{5F1FD55D-6C4C-4AC1-8DE8-33A67E8E6DFD}"/>
              </a:ext>
            </a:extLst>
          </p:cNvPr>
          <p:cNvSpPr txBox="1"/>
          <p:nvPr/>
        </p:nvSpPr>
        <p:spPr>
          <a:xfrm>
            <a:off x="7285351" y="4305345"/>
            <a:ext cx="2818704" cy="369332"/>
          </a:xfrm>
          <a:prstGeom prst="rect">
            <a:avLst/>
          </a:prstGeom>
          <a:noFill/>
        </p:spPr>
        <p:txBody>
          <a:bodyPr wrap="square" rtlCol="0">
            <a:spAutoFit/>
          </a:bodyPr>
          <a:lstStyle/>
          <a:p>
            <a:r>
              <a:rPr lang="nb-NO"/>
              <a:t>15 minutter</a:t>
            </a:r>
          </a:p>
        </p:txBody>
      </p:sp>
      <p:sp>
        <p:nvSpPr>
          <p:cNvPr id="36" name="Rektangel 35">
            <a:extLst>
              <a:ext uri="{FF2B5EF4-FFF2-40B4-BE49-F238E27FC236}">
                <a16:creationId xmlns:a16="http://schemas.microsoft.com/office/drawing/2014/main" id="{6D7CC6F9-F63C-4C5D-8BCA-8E176E61769A}"/>
              </a:ext>
            </a:extLst>
          </p:cNvPr>
          <p:cNvSpPr/>
          <p:nvPr/>
        </p:nvSpPr>
        <p:spPr>
          <a:xfrm>
            <a:off x="10614126" y="0"/>
            <a:ext cx="1577874"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møter</a:t>
            </a:r>
          </a:p>
        </p:txBody>
      </p:sp>
      <p:sp>
        <p:nvSpPr>
          <p:cNvPr id="38" name="TekstSylinder 37">
            <a:extLst>
              <a:ext uri="{FF2B5EF4-FFF2-40B4-BE49-F238E27FC236}">
                <a16:creationId xmlns:a16="http://schemas.microsoft.com/office/drawing/2014/main" id="{536B2D9D-3E83-4652-B92A-42C476E90A2B}"/>
              </a:ext>
            </a:extLst>
          </p:cNvPr>
          <p:cNvSpPr txBox="1"/>
          <p:nvPr/>
        </p:nvSpPr>
        <p:spPr>
          <a:xfrm>
            <a:off x="536575" y="2197116"/>
            <a:ext cx="8282685" cy="369332"/>
          </a:xfrm>
          <a:prstGeom prst="rect">
            <a:avLst/>
          </a:prstGeom>
          <a:noFill/>
        </p:spPr>
        <p:txBody>
          <a:bodyPr wrap="square" rtlCol="0">
            <a:spAutoFit/>
          </a:bodyPr>
          <a:lstStyle/>
          <a:p>
            <a:r>
              <a:rPr lang="nb-NO"/>
              <a:t>2. Oppsummering fra forrige møte</a:t>
            </a:r>
          </a:p>
        </p:txBody>
      </p:sp>
      <p:sp>
        <p:nvSpPr>
          <p:cNvPr id="39" name="TekstSylinder 38">
            <a:extLst>
              <a:ext uri="{FF2B5EF4-FFF2-40B4-BE49-F238E27FC236}">
                <a16:creationId xmlns:a16="http://schemas.microsoft.com/office/drawing/2014/main" id="{4710166B-83A1-44D6-AC1E-9EB99A7D6FB8}"/>
              </a:ext>
            </a:extLst>
          </p:cNvPr>
          <p:cNvSpPr txBox="1"/>
          <p:nvPr/>
        </p:nvSpPr>
        <p:spPr>
          <a:xfrm>
            <a:off x="7285352" y="2197116"/>
            <a:ext cx="2818704" cy="369332"/>
          </a:xfrm>
          <a:prstGeom prst="rect">
            <a:avLst/>
          </a:prstGeom>
          <a:noFill/>
        </p:spPr>
        <p:txBody>
          <a:bodyPr wrap="square" rtlCol="0">
            <a:spAutoFit/>
          </a:bodyPr>
          <a:lstStyle/>
          <a:p>
            <a:r>
              <a:rPr lang="nb-NO"/>
              <a:t>10 minutter</a:t>
            </a:r>
          </a:p>
        </p:txBody>
      </p:sp>
      <p:grpSp>
        <p:nvGrpSpPr>
          <p:cNvPr id="25" name="Gruppe 24">
            <a:extLst>
              <a:ext uri="{FF2B5EF4-FFF2-40B4-BE49-F238E27FC236}">
                <a16:creationId xmlns:a16="http://schemas.microsoft.com/office/drawing/2014/main" id="{6321DA4F-52CA-4847-8155-1ADDA7E40A88}"/>
              </a:ext>
            </a:extLst>
          </p:cNvPr>
          <p:cNvGrpSpPr/>
          <p:nvPr/>
        </p:nvGrpSpPr>
        <p:grpSpPr>
          <a:xfrm>
            <a:off x="9231084" y="2672255"/>
            <a:ext cx="2818704" cy="1619767"/>
            <a:chOff x="9231084" y="2672255"/>
            <a:chExt cx="2818704" cy="1619767"/>
          </a:xfrm>
        </p:grpSpPr>
        <p:sp>
          <p:nvSpPr>
            <p:cNvPr id="26" name="TekstSylinder 25">
              <a:extLst>
                <a:ext uri="{FF2B5EF4-FFF2-40B4-BE49-F238E27FC236}">
                  <a16:creationId xmlns:a16="http://schemas.microsoft.com/office/drawing/2014/main" id="{59D2774D-EF27-45AE-8012-B955A353F785}"/>
                </a:ext>
              </a:extLst>
            </p:cNvPr>
            <p:cNvSpPr txBox="1"/>
            <p:nvPr/>
          </p:nvSpPr>
          <p:spPr>
            <a:xfrm>
              <a:off x="9231085" y="2691584"/>
              <a:ext cx="2818703" cy="1600438"/>
            </a:xfrm>
            <a:prstGeom prst="rect">
              <a:avLst/>
            </a:prstGeom>
            <a:noFill/>
          </p:spPr>
          <p:txBody>
            <a:bodyPr wrap="square" rtlCol="0" anchor="ctr">
              <a:spAutoFit/>
            </a:bodyPr>
            <a:lstStyle/>
            <a:p>
              <a:r>
                <a:rPr lang="nb-NO" sz="1400" i="1"/>
                <a:t>Tilpass tidsdisponeringen mellom de ulike punktene i agendaen deres eget behov. Dere trenger kanskje bruke mer tid på et punkt og mindre på at annet. Eller kanskje dere trenger å utvide hele tidsplanen. </a:t>
              </a:r>
            </a:p>
          </p:txBody>
        </p:sp>
        <p:cxnSp>
          <p:nvCxnSpPr>
            <p:cNvPr id="29" name="Rett linje 28">
              <a:extLst>
                <a:ext uri="{FF2B5EF4-FFF2-40B4-BE49-F238E27FC236}">
                  <a16:creationId xmlns:a16="http://schemas.microsoft.com/office/drawing/2014/main" id="{6D4C624A-9EF7-4C9C-B3A8-385D751E966F}"/>
                </a:ext>
              </a:extLst>
            </p:cNvPr>
            <p:cNvCxnSpPr/>
            <p:nvPr/>
          </p:nvCxnSpPr>
          <p:spPr>
            <a:xfrm>
              <a:off x="9231084" y="2672255"/>
              <a:ext cx="0" cy="1567278"/>
            </a:xfrm>
            <a:prstGeom prst="line">
              <a:avLst/>
            </a:prstGeom>
            <a:ln>
              <a:solidFill>
                <a:srgbClr val="F0A51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682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3E36AE-6325-4F4B-BB7E-1F02CDC3F8BF}"/>
              </a:ext>
            </a:extLst>
          </p:cNvPr>
          <p:cNvSpPr>
            <a:spLocks noGrp="1"/>
          </p:cNvSpPr>
          <p:nvPr>
            <p:ph type="title"/>
          </p:nvPr>
        </p:nvSpPr>
        <p:spPr/>
        <p:txBody>
          <a:bodyPr/>
          <a:lstStyle/>
          <a:p>
            <a:r>
              <a:rPr lang="nb-NO"/>
              <a:t>1. Målsetning med møtet</a:t>
            </a:r>
          </a:p>
        </p:txBody>
      </p:sp>
      <p:sp>
        <p:nvSpPr>
          <p:cNvPr id="35" name="Plassholder for innhold 2">
            <a:extLst>
              <a:ext uri="{FF2B5EF4-FFF2-40B4-BE49-F238E27FC236}">
                <a16:creationId xmlns:a16="http://schemas.microsoft.com/office/drawing/2014/main" id="{4A51BEA5-AFC1-4918-9774-03011360F30C}"/>
              </a:ext>
            </a:extLst>
          </p:cNvPr>
          <p:cNvSpPr>
            <a:spLocks noGrp="1"/>
          </p:cNvSpPr>
          <p:nvPr>
            <p:ph sz="quarter" idx="13"/>
          </p:nvPr>
        </p:nvSpPr>
        <p:spPr>
          <a:xfrm>
            <a:off x="536575" y="1143000"/>
            <a:ext cx="11101387" cy="2495550"/>
          </a:xfrm>
        </p:spPr>
        <p:txBody>
          <a:bodyPr/>
          <a:lstStyle/>
          <a:p>
            <a:pPr>
              <a:buFont typeface="Wingdings" panose="05000000000000000000" pitchFamily="2" charset="2"/>
              <a:buChar char="§"/>
            </a:pPr>
            <a:r>
              <a:rPr lang="nb-NO" dirty="0"/>
              <a:t>Mål for møtet (tilpass denne)</a:t>
            </a:r>
          </a:p>
          <a:p>
            <a:pPr lvl="1">
              <a:buFont typeface="Arial" panose="020B0604020202020204" pitchFamily="34" charset="0"/>
              <a:buChar char="−"/>
            </a:pPr>
            <a:r>
              <a:rPr lang="nb-NO" dirty="0"/>
              <a:t>Sette arbeidsmiljø på agendaen</a:t>
            </a:r>
          </a:p>
          <a:p>
            <a:pPr lvl="1">
              <a:buFont typeface="Arial" panose="020B0604020202020204" pitchFamily="34" charset="0"/>
              <a:buChar char="−"/>
            </a:pPr>
            <a:r>
              <a:rPr lang="nb-NO" dirty="0"/>
              <a:t>Diskutere fokusområder som er viktig å bevare og fokusområder som er viktig å forbedre i arbeidsmiljøet</a:t>
            </a:r>
          </a:p>
          <a:p>
            <a:pPr lvl="1">
              <a:buFont typeface="Arial" panose="020B0604020202020204" pitchFamily="34" charset="0"/>
              <a:buChar char="−"/>
            </a:pPr>
            <a:r>
              <a:rPr lang="nb-NO" dirty="0"/>
              <a:t>Utvikle relevante tiltak for å bevare og utvikle arbeidsmiljøet</a:t>
            </a:r>
          </a:p>
          <a:p>
            <a:pPr lvl="1">
              <a:buFont typeface="Arial" panose="020B0604020202020204" pitchFamily="34" charset="0"/>
              <a:buChar char="−"/>
            </a:pPr>
            <a:r>
              <a:rPr lang="nb-NO" dirty="0"/>
              <a:t>Ha det hyggelig og få en bedre forståelse for hverandres arbeidsmiljø</a:t>
            </a:r>
          </a:p>
          <a:p>
            <a:pPr lvl="1">
              <a:buFont typeface="Wingdings" panose="05000000000000000000" pitchFamily="2" charset="2"/>
              <a:buChar char="§"/>
            </a:pPr>
            <a:endParaRPr lang="nb-NO" sz="1200" dirty="0"/>
          </a:p>
          <a:p>
            <a:pPr>
              <a:buFont typeface="Wingdings" panose="05000000000000000000" pitchFamily="2" charset="2"/>
              <a:buChar char="§"/>
            </a:pPr>
            <a:r>
              <a:rPr lang="nb-NO" dirty="0"/>
              <a:t>Kjørereglene for i dag er som vi brukte sist: </a:t>
            </a:r>
          </a:p>
          <a:p>
            <a:pPr lvl="1">
              <a:buFont typeface="Arial" panose="020B0604020202020204" pitchFamily="34" charset="0"/>
              <a:buChar char="−"/>
            </a:pPr>
            <a:r>
              <a:rPr lang="nb-NO" dirty="0"/>
              <a:t>Ingen av oss vet hvordan andre egentlig har det. </a:t>
            </a:r>
          </a:p>
          <a:p>
            <a:pPr lvl="1">
              <a:buFont typeface="Arial" panose="020B0604020202020204" pitchFamily="34" charset="0"/>
              <a:buChar char="−"/>
            </a:pPr>
            <a:r>
              <a:rPr lang="nb-NO" dirty="0"/>
              <a:t>Alle stemmer er like gyldige. </a:t>
            </a:r>
          </a:p>
          <a:p>
            <a:pPr lvl="1">
              <a:buFont typeface="Arial" panose="020B0604020202020204" pitchFamily="34" charset="0"/>
              <a:buChar char="−"/>
            </a:pPr>
            <a:r>
              <a:rPr lang="nb-NO" dirty="0"/>
              <a:t>Ingen synspunkter er feil.</a:t>
            </a:r>
          </a:p>
          <a:p>
            <a:pPr lvl="1">
              <a:buFont typeface="Arial" panose="020B0604020202020204" pitchFamily="34" charset="0"/>
              <a:buChar char="−"/>
            </a:pPr>
            <a:r>
              <a:rPr lang="nb-NO" dirty="0"/>
              <a:t>Vi snakker i jeg-setninger og tar ansvar for det vi sier.</a:t>
            </a:r>
          </a:p>
          <a:p>
            <a:pPr lvl="1">
              <a:buFont typeface="Arial" panose="020B0604020202020204" pitchFamily="34" charset="0"/>
              <a:buChar char="−"/>
            </a:pPr>
            <a:r>
              <a:rPr lang="nb-NO" dirty="0"/>
              <a:t>Når resultatene foreligger skal vi ikke snakke skyld, men forbedringer.</a:t>
            </a:r>
          </a:p>
          <a:p>
            <a:pPr lvl="1">
              <a:buFont typeface="Arial" panose="020B0604020202020204" pitchFamily="34" charset="0"/>
              <a:buChar char="−"/>
            </a:pPr>
            <a:r>
              <a:rPr lang="nb-NO" dirty="0"/>
              <a:t>Alle tar ansvar for at taletid fordeles på alle som ønsker å si noe.</a:t>
            </a:r>
          </a:p>
          <a:p>
            <a:pPr lvl="1">
              <a:buFont typeface="Wingdings" panose="05000000000000000000" pitchFamily="2" charset="2"/>
              <a:buChar char="§"/>
            </a:pPr>
            <a:endParaRPr lang="nb-NO" sz="1200" dirty="0"/>
          </a:p>
        </p:txBody>
      </p:sp>
      <p:sp>
        <p:nvSpPr>
          <p:cNvPr id="5" name="Rektangel 4">
            <a:extLst>
              <a:ext uri="{FF2B5EF4-FFF2-40B4-BE49-F238E27FC236}">
                <a16:creationId xmlns:a16="http://schemas.microsoft.com/office/drawing/2014/main" id="{5AA10F3D-889A-46C5-A48C-C5B018206DC6}"/>
              </a:ext>
            </a:extLst>
          </p:cNvPr>
          <p:cNvSpPr/>
          <p:nvPr/>
        </p:nvSpPr>
        <p:spPr>
          <a:xfrm>
            <a:off x="10614126" y="0"/>
            <a:ext cx="1577874"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møter</a:t>
            </a:r>
          </a:p>
        </p:txBody>
      </p:sp>
    </p:spTree>
    <p:extLst>
      <p:ext uri="{BB962C8B-B14F-4D97-AF65-F5344CB8AC3E}">
        <p14:creationId xmlns:p14="http://schemas.microsoft.com/office/powerpoint/2010/main" val="295663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3E36AE-6325-4F4B-BB7E-1F02CDC3F8BF}"/>
              </a:ext>
            </a:extLst>
          </p:cNvPr>
          <p:cNvSpPr>
            <a:spLocks noGrp="1"/>
          </p:cNvSpPr>
          <p:nvPr>
            <p:ph type="title"/>
          </p:nvPr>
        </p:nvSpPr>
        <p:spPr/>
        <p:txBody>
          <a:bodyPr/>
          <a:lstStyle/>
          <a:p>
            <a:r>
              <a:rPr lang="nb-NO"/>
              <a:t>2. Oppsummering fra forrige møte</a:t>
            </a:r>
          </a:p>
        </p:txBody>
      </p:sp>
      <p:sp>
        <p:nvSpPr>
          <p:cNvPr id="4" name="Rektangel 3">
            <a:extLst>
              <a:ext uri="{FF2B5EF4-FFF2-40B4-BE49-F238E27FC236}">
                <a16:creationId xmlns:a16="http://schemas.microsoft.com/office/drawing/2014/main" id="{ED906371-2834-4B85-BD05-CBA24D180DAC}"/>
              </a:ext>
            </a:extLst>
          </p:cNvPr>
          <p:cNvSpPr/>
          <p:nvPr/>
        </p:nvSpPr>
        <p:spPr>
          <a:xfrm>
            <a:off x="10614126" y="0"/>
            <a:ext cx="1577874"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møter</a:t>
            </a:r>
          </a:p>
        </p:txBody>
      </p:sp>
      <p:sp>
        <p:nvSpPr>
          <p:cNvPr id="3" name="Rektangel 2">
            <a:extLst>
              <a:ext uri="{FF2B5EF4-FFF2-40B4-BE49-F238E27FC236}">
                <a16:creationId xmlns:a16="http://schemas.microsoft.com/office/drawing/2014/main" id="{801A3CCD-F645-487D-B04F-1D408887B1FE}"/>
              </a:ext>
            </a:extLst>
          </p:cNvPr>
          <p:cNvSpPr/>
          <p:nvPr/>
        </p:nvSpPr>
        <p:spPr>
          <a:xfrm>
            <a:off x="536575" y="1293540"/>
            <a:ext cx="2497873" cy="52039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1</a:t>
            </a:r>
          </a:p>
        </p:txBody>
      </p:sp>
      <p:sp>
        <p:nvSpPr>
          <p:cNvPr id="7" name="Rektangel 6">
            <a:extLst>
              <a:ext uri="{FF2B5EF4-FFF2-40B4-BE49-F238E27FC236}">
                <a16:creationId xmlns:a16="http://schemas.microsoft.com/office/drawing/2014/main" id="{DE350922-2CDD-4C14-BAE8-C1E957CE9E37}"/>
              </a:ext>
            </a:extLst>
          </p:cNvPr>
          <p:cNvSpPr/>
          <p:nvPr/>
        </p:nvSpPr>
        <p:spPr>
          <a:xfrm>
            <a:off x="3410235" y="1293537"/>
            <a:ext cx="2497873" cy="52039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2</a:t>
            </a:r>
          </a:p>
        </p:txBody>
      </p:sp>
      <p:sp>
        <p:nvSpPr>
          <p:cNvPr id="8" name="Rektangel 7">
            <a:extLst>
              <a:ext uri="{FF2B5EF4-FFF2-40B4-BE49-F238E27FC236}">
                <a16:creationId xmlns:a16="http://schemas.microsoft.com/office/drawing/2014/main" id="{67E6B709-72C7-4B5C-94A5-95ED664B7EBF}"/>
              </a:ext>
            </a:extLst>
          </p:cNvPr>
          <p:cNvSpPr/>
          <p:nvPr/>
        </p:nvSpPr>
        <p:spPr>
          <a:xfrm>
            <a:off x="6283895" y="1293536"/>
            <a:ext cx="2497873" cy="52039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3</a:t>
            </a:r>
          </a:p>
        </p:txBody>
      </p:sp>
      <p:sp>
        <p:nvSpPr>
          <p:cNvPr id="9" name="Rektangel 8">
            <a:extLst>
              <a:ext uri="{FF2B5EF4-FFF2-40B4-BE49-F238E27FC236}">
                <a16:creationId xmlns:a16="http://schemas.microsoft.com/office/drawing/2014/main" id="{5F5DCE71-FBCC-4026-8A33-FFB8FAD3217A}"/>
              </a:ext>
            </a:extLst>
          </p:cNvPr>
          <p:cNvSpPr/>
          <p:nvPr/>
        </p:nvSpPr>
        <p:spPr>
          <a:xfrm>
            <a:off x="9157554" y="1293536"/>
            <a:ext cx="2497873" cy="52039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4</a:t>
            </a:r>
          </a:p>
        </p:txBody>
      </p:sp>
      <p:sp>
        <p:nvSpPr>
          <p:cNvPr id="11" name="Rektangel 10">
            <a:extLst>
              <a:ext uri="{FF2B5EF4-FFF2-40B4-BE49-F238E27FC236}">
                <a16:creationId xmlns:a16="http://schemas.microsoft.com/office/drawing/2014/main" id="{FAD4736E-9C72-4166-B54B-76405318DD40}"/>
              </a:ext>
            </a:extLst>
          </p:cNvPr>
          <p:cNvSpPr/>
          <p:nvPr/>
        </p:nvSpPr>
        <p:spPr>
          <a:xfrm>
            <a:off x="536575" y="1964495"/>
            <a:ext cx="2497873" cy="417611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2000">
                <a:solidFill>
                  <a:schemeClr val="tx1">
                    <a:lumMod val="95000"/>
                    <a:lumOff val="5000"/>
                  </a:schemeClr>
                </a:solidFill>
              </a:rPr>
              <a:t>Hovedpoeng 1</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2</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3</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4</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5</a:t>
            </a:r>
          </a:p>
        </p:txBody>
      </p:sp>
      <p:sp>
        <p:nvSpPr>
          <p:cNvPr id="12" name="Rektangel 11">
            <a:extLst>
              <a:ext uri="{FF2B5EF4-FFF2-40B4-BE49-F238E27FC236}">
                <a16:creationId xmlns:a16="http://schemas.microsoft.com/office/drawing/2014/main" id="{A4A4A99E-5DFB-4665-9EEC-258A80F41BDD}"/>
              </a:ext>
            </a:extLst>
          </p:cNvPr>
          <p:cNvSpPr/>
          <p:nvPr/>
        </p:nvSpPr>
        <p:spPr>
          <a:xfrm>
            <a:off x="3410235" y="1964471"/>
            <a:ext cx="2497873" cy="417611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2000">
                <a:solidFill>
                  <a:schemeClr val="tx1">
                    <a:lumMod val="95000"/>
                    <a:lumOff val="5000"/>
                  </a:schemeClr>
                </a:solidFill>
              </a:rPr>
              <a:t>Hovedpoeng 1</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2</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3</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4</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5</a:t>
            </a:r>
          </a:p>
        </p:txBody>
      </p:sp>
      <p:sp>
        <p:nvSpPr>
          <p:cNvPr id="13" name="Rektangel 12">
            <a:extLst>
              <a:ext uri="{FF2B5EF4-FFF2-40B4-BE49-F238E27FC236}">
                <a16:creationId xmlns:a16="http://schemas.microsoft.com/office/drawing/2014/main" id="{C3EAEA2E-C802-499E-AB0D-6220A849D44D}"/>
              </a:ext>
            </a:extLst>
          </p:cNvPr>
          <p:cNvSpPr/>
          <p:nvPr/>
        </p:nvSpPr>
        <p:spPr>
          <a:xfrm>
            <a:off x="6283895" y="1964463"/>
            <a:ext cx="2497873" cy="417611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2000">
                <a:solidFill>
                  <a:schemeClr val="tx1">
                    <a:lumMod val="95000"/>
                    <a:lumOff val="5000"/>
                  </a:schemeClr>
                </a:solidFill>
              </a:rPr>
              <a:t>Hovedpoeng 1</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2</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3</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4</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5</a:t>
            </a:r>
          </a:p>
        </p:txBody>
      </p:sp>
      <p:sp>
        <p:nvSpPr>
          <p:cNvPr id="14" name="Rektangel 13">
            <a:extLst>
              <a:ext uri="{FF2B5EF4-FFF2-40B4-BE49-F238E27FC236}">
                <a16:creationId xmlns:a16="http://schemas.microsoft.com/office/drawing/2014/main" id="{6115D3E5-B955-4FF8-8A05-A7C5A04F1EA1}"/>
              </a:ext>
            </a:extLst>
          </p:cNvPr>
          <p:cNvSpPr/>
          <p:nvPr/>
        </p:nvSpPr>
        <p:spPr>
          <a:xfrm>
            <a:off x="9157554" y="1964463"/>
            <a:ext cx="2497873" cy="417611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2000">
                <a:solidFill>
                  <a:schemeClr val="tx1">
                    <a:lumMod val="95000"/>
                    <a:lumOff val="5000"/>
                  </a:schemeClr>
                </a:solidFill>
              </a:rPr>
              <a:t>Hovedpoeng 1</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2</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3</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4</a:t>
            </a:r>
          </a:p>
          <a:p>
            <a:pPr marL="342900" indent="-342900">
              <a:buFont typeface="Wingdings" panose="05000000000000000000" pitchFamily="2" charset="2"/>
              <a:buChar char="§"/>
            </a:pPr>
            <a:endParaRPr lang="nb-NO" sz="2000">
              <a:solidFill>
                <a:schemeClr val="tx1">
                  <a:lumMod val="95000"/>
                  <a:lumOff val="5000"/>
                </a:schemeClr>
              </a:solidFill>
            </a:endParaRPr>
          </a:p>
          <a:p>
            <a:pPr marL="342900" indent="-342900">
              <a:buFont typeface="Wingdings" panose="05000000000000000000" pitchFamily="2" charset="2"/>
              <a:buChar char="§"/>
            </a:pPr>
            <a:r>
              <a:rPr lang="nb-NO" sz="2000">
                <a:solidFill>
                  <a:schemeClr val="tx1">
                    <a:lumMod val="95000"/>
                    <a:lumOff val="5000"/>
                  </a:schemeClr>
                </a:solidFill>
              </a:rPr>
              <a:t>Hovedpoeng 5</a:t>
            </a:r>
          </a:p>
        </p:txBody>
      </p:sp>
    </p:spTree>
    <p:extLst>
      <p:ext uri="{BB962C8B-B14F-4D97-AF65-F5344CB8AC3E}">
        <p14:creationId xmlns:p14="http://schemas.microsoft.com/office/powerpoint/2010/main" val="393639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a:xfrm>
            <a:off x="536574" y="441325"/>
            <a:ext cx="11903075" cy="701675"/>
          </a:xfrm>
        </p:spPr>
        <p:txBody>
          <a:bodyPr/>
          <a:lstStyle/>
          <a:p>
            <a:r>
              <a:rPr lang="nb-NO"/>
              <a:t>3. Diskusjonsoppgave for gruppene</a:t>
            </a:r>
          </a:p>
        </p:txBody>
      </p:sp>
      <p:sp>
        <p:nvSpPr>
          <p:cNvPr id="3" name="TekstSylinder 2">
            <a:extLst>
              <a:ext uri="{FF2B5EF4-FFF2-40B4-BE49-F238E27FC236}">
                <a16:creationId xmlns:a16="http://schemas.microsoft.com/office/drawing/2014/main" id="{F14D2EDB-10A9-47AF-BDF6-2D290A5FA46C}"/>
              </a:ext>
            </a:extLst>
          </p:cNvPr>
          <p:cNvSpPr txBox="1"/>
          <p:nvPr/>
        </p:nvSpPr>
        <p:spPr>
          <a:xfrm>
            <a:off x="438150" y="1143000"/>
            <a:ext cx="11575430" cy="3693319"/>
          </a:xfrm>
          <a:prstGeom prst="rect">
            <a:avLst/>
          </a:prstGeom>
          <a:noFill/>
        </p:spPr>
        <p:txBody>
          <a:bodyPr wrap="square" rtlCol="0">
            <a:spAutoFit/>
          </a:bodyPr>
          <a:lstStyle/>
          <a:p>
            <a:pPr marL="285750" indent="-285750">
              <a:buClr>
                <a:srgbClr val="0085C0"/>
              </a:buClr>
              <a:buFont typeface="Wingdings" panose="05000000000000000000" pitchFamily="2" charset="2"/>
              <a:buChar char="§"/>
            </a:pPr>
            <a:r>
              <a:rPr lang="nb-NO" dirty="0"/>
              <a:t>Vi går i grupper. Gruppen velger ordstyrer som har ansvar for å notere og presentere i plenum etter på.</a:t>
            </a:r>
          </a:p>
          <a:p>
            <a:pPr marL="285750" indent="-285750">
              <a:buClr>
                <a:srgbClr val="0085C0"/>
              </a:buClr>
              <a:buFont typeface="Wingdings" panose="05000000000000000000" pitchFamily="2" charset="2"/>
              <a:buChar char="§"/>
            </a:pPr>
            <a:endParaRPr lang="nb-NO" dirty="0"/>
          </a:p>
          <a:p>
            <a:pPr marL="285750" indent="-285750">
              <a:buClr>
                <a:srgbClr val="0085C0"/>
              </a:buClr>
              <a:buFont typeface="Wingdings" panose="05000000000000000000" pitchFamily="2" charset="2"/>
              <a:buChar char="§"/>
            </a:pPr>
            <a:r>
              <a:rPr lang="nb-NO" dirty="0"/>
              <a:t>Ta utgangspunkt i resultatene vi diskuterte, og mellomoppgaven dere fikk sist og </a:t>
            </a:r>
            <a:r>
              <a:rPr lang="nb-NO" dirty="0" err="1"/>
              <a:t>diskutér</a:t>
            </a:r>
            <a:r>
              <a:rPr lang="nb-NO" dirty="0"/>
              <a:t>:</a:t>
            </a:r>
          </a:p>
          <a:p>
            <a:pPr marL="285750" indent="-285750">
              <a:buClr>
                <a:srgbClr val="0085C0"/>
              </a:buClr>
              <a:buFont typeface="Wingdings" panose="05000000000000000000" pitchFamily="2" charset="2"/>
              <a:buChar char="§"/>
            </a:pPr>
            <a:endParaRPr lang="nb-NO" dirty="0"/>
          </a:p>
          <a:p>
            <a:pPr marL="742950" lvl="1" indent="-285750">
              <a:buClr>
                <a:srgbClr val="0085C0"/>
              </a:buClr>
              <a:buFont typeface="Wingdings" panose="05000000000000000000" pitchFamily="2" charset="2"/>
              <a:buChar char="§"/>
            </a:pPr>
            <a:r>
              <a:rPr lang="nb-NO" dirty="0"/>
              <a:t>Hva er det viktigste vi fortsetter å gjøre?</a:t>
            </a:r>
          </a:p>
          <a:p>
            <a:pPr marL="742950" lvl="1" indent="-285750">
              <a:buClr>
                <a:srgbClr val="0085C0"/>
              </a:buClr>
              <a:buFont typeface="Wingdings" panose="05000000000000000000" pitchFamily="2" charset="2"/>
              <a:buChar char="§"/>
            </a:pPr>
            <a:endParaRPr lang="nb-NO" dirty="0"/>
          </a:p>
          <a:p>
            <a:pPr marL="742950" lvl="1" indent="-285750">
              <a:buClr>
                <a:srgbClr val="0085C0"/>
              </a:buClr>
              <a:buFont typeface="Wingdings" panose="05000000000000000000" pitchFamily="2" charset="2"/>
              <a:buChar char="§"/>
            </a:pPr>
            <a:r>
              <a:rPr lang="nb-NO" dirty="0"/>
              <a:t>Hva er det viktigste vi slutter å gjøre?</a:t>
            </a:r>
          </a:p>
          <a:p>
            <a:pPr marL="742950" lvl="1" indent="-285750">
              <a:buClr>
                <a:srgbClr val="0085C0"/>
              </a:buClr>
              <a:buFont typeface="Wingdings" panose="05000000000000000000" pitchFamily="2" charset="2"/>
              <a:buChar char="§"/>
            </a:pPr>
            <a:endParaRPr lang="nb-NO" dirty="0"/>
          </a:p>
          <a:p>
            <a:pPr marL="742950" lvl="1" indent="-285750">
              <a:buClr>
                <a:srgbClr val="0085C0"/>
              </a:buClr>
              <a:buFont typeface="Wingdings" panose="05000000000000000000" pitchFamily="2" charset="2"/>
              <a:buChar char="§"/>
            </a:pPr>
            <a:r>
              <a:rPr lang="nb-NO" dirty="0"/>
              <a:t>Hva er det viktigste vi begynner å gjøre?</a:t>
            </a:r>
          </a:p>
          <a:p>
            <a:pPr marL="285750" indent="-285750">
              <a:buClr>
                <a:srgbClr val="0085C0"/>
              </a:buClr>
              <a:buFont typeface="Wingdings" panose="05000000000000000000" pitchFamily="2" charset="2"/>
              <a:buChar char="§"/>
            </a:pPr>
            <a:endParaRPr lang="nb-NO" dirty="0"/>
          </a:p>
          <a:p>
            <a:pPr marL="285750" indent="-285750">
              <a:buClr>
                <a:srgbClr val="0085C0"/>
              </a:buClr>
              <a:buFont typeface="Wingdings" panose="05000000000000000000" pitchFamily="2" charset="2"/>
              <a:buChar char="§"/>
            </a:pPr>
            <a:r>
              <a:rPr lang="nb-NO" dirty="0"/>
              <a:t>Og som sist; start arbeidet i gruppene med 5 min. individuell refleksjon.</a:t>
            </a:r>
          </a:p>
          <a:p>
            <a:pPr marL="742950" lvl="1" indent="-285750">
              <a:buClr>
                <a:srgbClr val="0085C0"/>
              </a:buClr>
              <a:buFont typeface="Wingdings" panose="05000000000000000000" pitchFamily="2" charset="2"/>
              <a:buChar char="§"/>
            </a:pPr>
            <a:endParaRPr lang="nb-NO" dirty="0"/>
          </a:p>
          <a:p>
            <a:pPr marL="285750" indent="-285750">
              <a:buClr>
                <a:srgbClr val="0085C0"/>
              </a:buClr>
              <a:buFont typeface="Wingdings" panose="05000000000000000000" pitchFamily="2" charset="2"/>
              <a:buChar char="§"/>
            </a:pPr>
            <a:r>
              <a:rPr lang="nb-NO" dirty="0"/>
              <a:t>Vi møtes igjen om en halvtime og går igjennom hva gruppene har diskutert.</a:t>
            </a:r>
          </a:p>
        </p:txBody>
      </p:sp>
      <p:sp>
        <p:nvSpPr>
          <p:cNvPr id="4" name="Rektangel 3">
            <a:extLst>
              <a:ext uri="{FF2B5EF4-FFF2-40B4-BE49-F238E27FC236}">
                <a16:creationId xmlns:a16="http://schemas.microsoft.com/office/drawing/2014/main" id="{A6031618-D049-453E-933B-B8D7A698E205}"/>
              </a:ext>
            </a:extLst>
          </p:cNvPr>
          <p:cNvSpPr/>
          <p:nvPr/>
        </p:nvSpPr>
        <p:spPr>
          <a:xfrm>
            <a:off x="10614126" y="0"/>
            <a:ext cx="1577874"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møter</a:t>
            </a:r>
          </a:p>
        </p:txBody>
      </p:sp>
    </p:spTree>
    <p:extLst>
      <p:ext uri="{BB962C8B-B14F-4D97-AF65-F5344CB8AC3E}">
        <p14:creationId xmlns:p14="http://schemas.microsoft.com/office/powerpoint/2010/main" val="146169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a:xfrm>
            <a:off x="536574" y="441325"/>
            <a:ext cx="10778197" cy="701675"/>
          </a:xfrm>
        </p:spPr>
        <p:txBody>
          <a:bodyPr/>
          <a:lstStyle/>
          <a:p>
            <a:r>
              <a:rPr lang="nb-NO"/>
              <a:t>4. Diskusjon om hva man bør gjøre  - gruppeoppgave</a:t>
            </a:r>
          </a:p>
        </p:txBody>
      </p:sp>
      <p:grpSp>
        <p:nvGrpSpPr>
          <p:cNvPr id="7" name="Gruppe 6">
            <a:extLst>
              <a:ext uri="{FF2B5EF4-FFF2-40B4-BE49-F238E27FC236}">
                <a16:creationId xmlns:a16="http://schemas.microsoft.com/office/drawing/2014/main" id="{D1E3634C-546E-4C7A-9310-40C80FD01089}"/>
              </a:ext>
            </a:extLst>
          </p:cNvPr>
          <p:cNvGrpSpPr/>
          <p:nvPr/>
        </p:nvGrpSpPr>
        <p:grpSpPr>
          <a:xfrm>
            <a:off x="3743257" y="2416757"/>
            <a:ext cx="4705486" cy="2024486"/>
            <a:chOff x="4371607" y="3992136"/>
            <a:chExt cx="4705486" cy="2024486"/>
          </a:xfrm>
        </p:grpSpPr>
        <p:sp>
          <p:nvSpPr>
            <p:cNvPr id="4" name="TekstSylinder 3">
              <a:extLst>
                <a:ext uri="{FF2B5EF4-FFF2-40B4-BE49-F238E27FC236}">
                  <a16:creationId xmlns:a16="http://schemas.microsoft.com/office/drawing/2014/main" id="{5C6BC4E1-9ECC-4556-8B55-55ED018C2539}"/>
                </a:ext>
              </a:extLst>
            </p:cNvPr>
            <p:cNvSpPr txBox="1"/>
            <p:nvPr/>
          </p:nvSpPr>
          <p:spPr>
            <a:xfrm>
              <a:off x="4371607" y="3992136"/>
              <a:ext cx="4705486" cy="523220"/>
            </a:xfrm>
            <a:prstGeom prst="rect">
              <a:avLst/>
            </a:prstGeom>
            <a:noFill/>
          </p:spPr>
          <p:txBody>
            <a:bodyPr wrap="square" rtlCol="0">
              <a:spAutoFit/>
            </a:bodyPr>
            <a:lstStyle/>
            <a:p>
              <a:pPr algn="ctr"/>
              <a:r>
                <a:rPr lang="nb-NO" sz="2800"/>
                <a:t>Vi møtes her om </a:t>
              </a:r>
            </a:p>
          </p:txBody>
        </p:sp>
        <p:sp>
          <p:nvSpPr>
            <p:cNvPr id="5" name="TekstSylinder 4">
              <a:extLst>
                <a:ext uri="{FF2B5EF4-FFF2-40B4-BE49-F238E27FC236}">
                  <a16:creationId xmlns:a16="http://schemas.microsoft.com/office/drawing/2014/main" id="{B6039C36-D9B2-4FDD-B9CE-9D952A4D7B0C}"/>
                </a:ext>
              </a:extLst>
            </p:cNvPr>
            <p:cNvSpPr txBox="1"/>
            <p:nvPr/>
          </p:nvSpPr>
          <p:spPr>
            <a:xfrm>
              <a:off x="4371607" y="4693183"/>
              <a:ext cx="4705486" cy="1323439"/>
            </a:xfrm>
            <a:prstGeom prst="rect">
              <a:avLst/>
            </a:prstGeom>
            <a:noFill/>
          </p:spPr>
          <p:txBody>
            <a:bodyPr wrap="square" rtlCol="0" anchor="ctr">
              <a:spAutoFit/>
            </a:bodyPr>
            <a:lstStyle/>
            <a:p>
              <a:pPr algn="ctr"/>
              <a:r>
                <a:rPr lang="nb-NO" sz="8000" b="1"/>
                <a:t>30 min.</a:t>
              </a:r>
            </a:p>
          </p:txBody>
        </p:sp>
      </p:grpSp>
      <p:sp>
        <p:nvSpPr>
          <p:cNvPr id="8" name="Rektangel 7">
            <a:extLst>
              <a:ext uri="{FF2B5EF4-FFF2-40B4-BE49-F238E27FC236}">
                <a16:creationId xmlns:a16="http://schemas.microsoft.com/office/drawing/2014/main" id="{C17BDC47-1BC0-4C05-9E11-848CFF07B38A}"/>
              </a:ext>
            </a:extLst>
          </p:cNvPr>
          <p:cNvSpPr/>
          <p:nvPr/>
        </p:nvSpPr>
        <p:spPr>
          <a:xfrm>
            <a:off x="10614126" y="0"/>
            <a:ext cx="1577874"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møter</a:t>
            </a:r>
          </a:p>
        </p:txBody>
      </p:sp>
    </p:spTree>
    <p:extLst>
      <p:ext uri="{BB962C8B-B14F-4D97-AF65-F5344CB8AC3E}">
        <p14:creationId xmlns:p14="http://schemas.microsoft.com/office/powerpoint/2010/main" val="40183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a:xfrm>
            <a:off x="536575" y="441325"/>
            <a:ext cx="11350626" cy="701675"/>
          </a:xfrm>
        </p:spPr>
        <p:txBody>
          <a:bodyPr/>
          <a:lstStyle/>
          <a:p>
            <a:r>
              <a:rPr lang="nb-NO"/>
              <a:t>4. Deling av gruppediskusjonene i plenum</a:t>
            </a:r>
          </a:p>
        </p:txBody>
      </p:sp>
      <p:sp>
        <p:nvSpPr>
          <p:cNvPr id="3" name="TekstSylinder 2">
            <a:extLst>
              <a:ext uri="{FF2B5EF4-FFF2-40B4-BE49-F238E27FC236}">
                <a16:creationId xmlns:a16="http://schemas.microsoft.com/office/drawing/2014/main" id="{0AAAD595-3D05-4A55-91E5-BC1ECE9EAD5F}"/>
              </a:ext>
            </a:extLst>
          </p:cNvPr>
          <p:cNvSpPr txBox="1"/>
          <p:nvPr/>
        </p:nvSpPr>
        <p:spPr>
          <a:xfrm>
            <a:off x="536575" y="1143000"/>
            <a:ext cx="11321595" cy="1358898"/>
          </a:xfrm>
          <a:prstGeom prst="rect">
            <a:avLst/>
          </a:prstGeom>
          <a:noFill/>
        </p:spPr>
        <p:txBody>
          <a:bodyPr wrap="square">
            <a:spAutoFit/>
          </a:bodyPr>
          <a:lstStyle/>
          <a:p>
            <a:pPr>
              <a:lnSpc>
                <a:spcPct val="107000"/>
              </a:lnSpc>
              <a:spcAft>
                <a:spcPts val="800"/>
              </a:spcAft>
            </a:pPr>
            <a:r>
              <a:rPr lang="nb-NO" dirty="0">
                <a:effectLst/>
                <a:latin typeface="+mj-lt"/>
                <a:ea typeface="Times New Roman" panose="02020603050405020304" pitchFamily="18" charset="0"/>
              </a:rPr>
              <a:t>Hver gruppe må presentere hva gruppen diskuterte. </a:t>
            </a:r>
          </a:p>
          <a:p>
            <a:pPr>
              <a:lnSpc>
                <a:spcPct val="107000"/>
              </a:lnSpc>
              <a:spcAft>
                <a:spcPts val="800"/>
              </a:spcAft>
            </a:pPr>
            <a:r>
              <a:rPr lang="nb-NO" dirty="0">
                <a:latin typeface="+mj-lt"/>
                <a:ea typeface="Times New Roman" panose="02020603050405020304" pitchFamily="18" charset="0"/>
              </a:rPr>
              <a:t>Du som leder er ordstyrer og noterer hva gruppene fremhever fra diskusjonene. Du kan bruke tabellen under her som grunnlag for å ta notatene. Alternativt kan du også be de ulike gruppene oppsummere selv og sende til deg slik at du kan klippe det inn i tabellen under her. Tabellen under her bruker du på neste møte. </a:t>
            </a:r>
            <a:endParaRPr lang="nb-NO" dirty="0">
              <a:effectLst/>
              <a:latin typeface="+mj-lt"/>
              <a:ea typeface="Times New Roman" panose="02020603050405020304" pitchFamily="18" charset="0"/>
            </a:endParaRPr>
          </a:p>
        </p:txBody>
      </p:sp>
      <p:sp>
        <p:nvSpPr>
          <p:cNvPr id="4" name="Rektangel 3">
            <a:extLst>
              <a:ext uri="{FF2B5EF4-FFF2-40B4-BE49-F238E27FC236}">
                <a16:creationId xmlns:a16="http://schemas.microsoft.com/office/drawing/2014/main" id="{8869BCD2-211C-4BDC-9AFF-4E3564622A87}"/>
              </a:ext>
            </a:extLst>
          </p:cNvPr>
          <p:cNvSpPr/>
          <p:nvPr/>
        </p:nvSpPr>
        <p:spPr>
          <a:xfrm>
            <a:off x="536575" y="2772939"/>
            <a:ext cx="2497873" cy="3196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1</a:t>
            </a:r>
          </a:p>
        </p:txBody>
      </p:sp>
      <p:sp>
        <p:nvSpPr>
          <p:cNvPr id="5" name="Rektangel 4">
            <a:extLst>
              <a:ext uri="{FF2B5EF4-FFF2-40B4-BE49-F238E27FC236}">
                <a16:creationId xmlns:a16="http://schemas.microsoft.com/office/drawing/2014/main" id="{B901DE0D-D29A-45A9-A8BE-03FF0B721E8B}"/>
              </a:ext>
            </a:extLst>
          </p:cNvPr>
          <p:cNvSpPr/>
          <p:nvPr/>
        </p:nvSpPr>
        <p:spPr>
          <a:xfrm>
            <a:off x="3410235" y="2772936"/>
            <a:ext cx="2497873" cy="3196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2</a:t>
            </a:r>
          </a:p>
        </p:txBody>
      </p:sp>
      <p:sp>
        <p:nvSpPr>
          <p:cNvPr id="6" name="Rektangel 5">
            <a:extLst>
              <a:ext uri="{FF2B5EF4-FFF2-40B4-BE49-F238E27FC236}">
                <a16:creationId xmlns:a16="http://schemas.microsoft.com/office/drawing/2014/main" id="{A1D53EA2-F022-4A9B-B260-4141425250BD}"/>
              </a:ext>
            </a:extLst>
          </p:cNvPr>
          <p:cNvSpPr/>
          <p:nvPr/>
        </p:nvSpPr>
        <p:spPr>
          <a:xfrm>
            <a:off x="6283895" y="2772935"/>
            <a:ext cx="2497873" cy="3196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3</a:t>
            </a:r>
          </a:p>
        </p:txBody>
      </p:sp>
      <p:sp>
        <p:nvSpPr>
          <p:cNvPr id="7" name="Rektangel 6">
            <a:extLst>
              <a:ext uri="{FF2B5EF4-FFF2-40B4-BE49-F238E27FC236}">
                <a16:creationId xmlns:a16="http://schemas.microsoft.com/office/drawing/2014/main" id="{D215DDC4-36AD-4A9A-8768-016467E932A8}"/>
              </a:ext>
            </a:extLst>
          </p:cNvPr>
          <p:cNvSpPr/>
          <p:nvPr/>
        </p:nvSpPr>
        <p:spPr>
          <a:xfrm>
            <a:off x="9157554" y="2772935"/>
            <a:ext cx="2497873" cy="3196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4</a:t>
            </a:r>
          </a:p>
        </p:txBody>
      </p:sp>
      <p:sp>
        <p:nvSpPr>
          <p:cNvPr id="8" name="Rektangel 7">
            <a:extLst>
              <a:ext uri="{FF2B5EF4-FFF2-40B4-BE49-F238E27FC236}">
                <a16:creationId xmlns:a16="http://schemas.microsoft.com/office/drawing/2014/main" id="{218342D9-2FC2-4472-BB68-F141DF6EC8A6}"/>
              </a:ext>
            </a:extLst>
          </p:cNvPr>
          <p:cNvSpPr/>
          <p:nvPr/>
        </p:nvSpPr>
        <p:spPr>
          <a:xfrm>
            <a:off x="536575" y="3243162"/>
            <a:ext cx="2497873" cy="29420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1600">
                <a:solidFill>
                  <a:schemeClr val="tx1">
                    <a:lumMod val="95000"/>
                    <a:lumOff val="5000"/>
                  </a:schemeClr>
                </a:solidFill>
              </a:rPr>
              <a:t>Hovedpoeng 1</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2</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3</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4</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5</a:t>
            </a:r>
          </a:p>
        </p:txBody>
      </p:sp>
      <p:sp>
        <p:nvSpPr>
          <p:cNvPr id="9" name="Rektangel 8">
            <a:extLst>
              <a:ext uri="{FF2B5EF4-FFF2-40B4-BE49-F238E27FC236}">
                <a16:creationId xmlns:a16="http://schemas.microsoft.com/office/drawing/2014/main" id="{16683F2E-07C3-4127-8E14-C98AFA843301}"/>
              </a:ext>
            </a:extLst>
          </p:cNvPr>
          <p:cNvSpPr/>
          <p:nvPr/>
        </p:nvSpPr>
        <p:spPr>
          <a:xfrm>
            <a:off x="3410235" y="3243138"/>
            <a:ext cx="2497873" cy="29420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1600">
                <a:solidFill>
                  <a:schemeClr val="tx1">
                    <a:lumMod val="95000"/>
                    <a:lumOff val="5000"/>
                  </a:schemeClr>
                </a:solidFill>
              </a:rPr>
              <a:t>Hovedpoeng 1</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2</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3</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4</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5</a:t>
            </a:r>
          </a:p>
        </p:txBody>
      </p:sp>
      <p:sp>
        <p:nvSpPr>
          <p:cNvPr id="10" name="Rektangel 9">
            <a:extLst>
              <a:ext uri="{FF2B5EF4-FFF2-40B4-BE49-F238E27FC236}">
                <a16:creationId xmlns:a16="http://schemas.microsoft.com/office/drawing/2014/main" id="{5003F7C0-4998-4071-8EBB-B3583E041B2E}"/>
              </a:ext>
            </a:extLst>
          </p:cNvPr>
          <p:cNvSpPr/>
          <p:nvPr/>
        </p:nvSpPr>
        <p:spPr>
          <a:xfrm>
            <a:off x="6283895" y="3243130"/>
            <a:ext cx="2497873" cy="29420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1600">
                <a:solidFill>
                  <a:schemeClr val="tx1">
                    <a:lumMod val="95000"/>
                    <a:lumOff val="5000"/>
                  </a:schemeClr>
                </a:solidFill>
              </a:rPr>
              <a:t>Hovedpoeng 1</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2</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3</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4</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5</a:t>
            </a:r>
          </a:p>
        </p:txBody>
      </p:sp>
      <p:sp>
        <p:nvSpPr>
          <p:cNvPr id="11" name="Rektangel 10">
            <a:extLst>
              <a:ext uri="{FF2B5EF4-FFF2-40B4-BE49-F238E27FC236}">
                <a16:creationId xmlns:a16="http://schemas.microsoft.com/office/drawing/2014/main" id="{E9340776-2699-4FA3-9009-7F5D65D8FD36}"/>
              </a:ext>
            </a:extLst>
          </p:cNvPr>
          <p:cNvSpPr/>
          <p:nvPr/>
        </p:nvSpPr>
        <p:spPr>
          <a:xfrm>
            <a:off x="9157554" y="3243130"/>
            <a:ext cx="2497873" cy="29420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1600">
                <a:solidFill>
                  <a:schemeClr val="tx1">
                    <a:lumMod val="95000"/>
                    <a:lumOff val="5000"/>
                  </a:schemeClr>
                </a:solidFill>
              </a:rPr>
              <a:t>Hovedpoeng 1</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2</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3</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4</a:t>
            </a:r>
          </a:p>
          <a:p>
            <a:pPr marL="342900" indent="-342900">
              <a:buFont typeface="Wingdings" panose="05000000000000000000" pitchFamily="2" charset="2"/>
              <a:buChar char="§"/>
            </a:pPr>
            <a:endParaRPr lang="nb-NO" sz="1600">
              <a:solidFill>
                <a:schemeClr val="tx1">
                  <a:lumMod val="95000"/>
                  <a:lumOff val="5000"/>
                </a:schemeClr>
              </a:solidFill>
            </a:endParaRPr>
          </a:p>
          <a:p>
            <a:pPr marL="342900" indent="-342900">
              <a:buFont typeface="Wingdings" panose="05000000000000000000" pitchFamily="2" charset="2"/>
              <a:buChar char="§"/>
            </a:pPr>
            <a:r>
              <a:rPr lang="nb-NO" sz="1600">
                <a:solidFill>
                  <a:schemeClr val="tx1">
                    <a:lumMod val="95000"/>
                    <a:lumOff val="5000"/>
                  </a:schemeClr>
                </a:solidFill>
              </a:rPr>
              <a:t>Hovedpoeng 5</a:t>
            </a:r>
          </a:p>
        </p:txBody>
      </p:sp>
      <p:sp>
        <p:nvSpPr>
          <p:cNvPr id="12" name="Rektangel 11">
            <a:extLst>
              <a:ext uri="{FF2B5EF4-FFF2-40B4-BE49-F238E27FC236}">
                <a16:creationId xmlns:a16="http://schemas.microsoft.com/office/drawing/2014/main" id="{EC524D91-2792-49C0-95B6-53CFC849B598}"/>
              </a:ext>
            </a:extLst>
          </p:cNvPr>
          <p:cNvSpPr/>
          <p:nvPr/>
        </p:nvSpPr>
        <p:spPr>
          <a:xfrm>
            <a:off x="10614126" y="0"/>
            <a:ext cx="1577874" cy="364228"/>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rPr>
              <a:t>Forberedelse/ veiledning</a:t>
            </a:r>
          </a:p>
        </p:txBody>
      </p:sp>
    </p:spTree>
    <p:extLst>
      <p:ext uri="{BB962C8B-B14F-4D97-AF65-F5344CB8AC3E}">
        <p14:creationId xmlns:p14="http://schemas.microsoft.com/office/powerpoint/2010/main" val="90512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61B39-398D-4F3E-AE92-65D7024854E5}"/>
              </a:ext>
            </a:extLst>
          </p:cNvPr>
          <p:cNvSpPr>
            <a:spLocks noGrp="1"/>
          </p:cNvSpPr>
          <p:nvPr>
            <p:ph type="title"/>
          </p:nvPr>
        </p:nvSpPr>
        <p:spPr>
          <a:xfrm>
            <a:off x="536574" y="441325"/>
            <a:ext cx="11289259" cy="701675"/>
          </a:xfrm>
        </p:spPr>
        <p:txBody>
          <a:bodyPr/>
          <a:lstStyle/>
          <a:p>
            <a:r>
              <a:rPr lang="nb-NO"/>
              <a:t>6. Veien videre</a:t>
            </a:r>
          </a:p>
        </p:txBody>
      </p:sp>
      <p:sp>
        <p:nvSpPr>
          <p:cNvPr id="20" name="Rektangel: avrundede hjørner 19">
            <a:extLst>
              <a:ext uri="{FF2B5EF4-FFF2-40B4-BE49-F238E27FC236}">
                <a16:creationId xmlns:a16="http://schemas.microsoft.com/office/drawing/2014/main" id="{BE11640B-B2BD-4A82-8570-2BB276F639C4}"/>
              </a:ext>
            </a:extLst>
          </p:cNvPr>
          <p:cNvSpPr/>
          <p:nvPr/>
        </p:nvSpPr>
        <p:spPr>
          <a:xfrm>
            <a:off x="545307" y="4978882"/>
            <a:ext cx="10926130" cy="12611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000" b="1" err="1"/>
          </a:p>
        </p:txBody>
      </p:sp>
      <p:sp>
        <p:nvSpPr>
          <p:cNvPr id="21" name="Rektangel: avrundede hjørner 20">
            <a:extLst>
              <a:ext uri="{FF2B5EF4-FFF2-40B4-BE49-F238E27FC236}">
                <a16:creationId xmlns:a16="http://schemas.microsoft.com/office/drawing/2014/main" id="{7C4E388B-BAA2-497E-8705-0B7B2C84FD3E}"/>
              </a:ext>
            </a:extLst>
          </p:cNvPr>
          <p:cNvSpPr/>
          <p:nvPr/>
        </p:nvSpPr>
        <p:spPr>
          <a:xfrm>
            <a:off x="545307" y="1433032"/>
            <a:ext cx="10926129" cy="12593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1600" b="1" err="1"/>
          </a:p>
        </p:txBody>
      </p:sp>
      <p:sp>
        <p:nvSpPr>
          <p:cNvPr id="22" name="Rektangel 21">
            <a:extLst>
              <a:ext uri="{FF2B5EF4-FFF2-40B4-BE49-F238E27FC236}">
                <a16:creationId xmlns:a16="http://schemas.microsoft.com/office/drawing/2014/main" id="{DB6B426D-C32F-4AA3-9A91-05C2CB922A57}"/>
              </a:ext>
            </a:extLst>
          </p:cNvPr>
          <p:cNvSpPr/>
          <p:nvPr/>
        </p:nvSpPr>
        <p:spPr>
          <a:xfrm>
            <a:off x="545307" y="1433032"/>
            <a:ext cx="10926129" cy="338555"/>
          </a:xfrm>
          <a:prstGeom prst="rect">
            <a:avLst/>
          </a:prstGeom>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600" b="1">
                <a:solidFill>
                  <a:schemeClr val="bg1"/>
                </a:solidFill>
              </a:rPr>
              <a:t>Dette skal vi begynne å gjøre:</a:t>
            </a:r>
            <a:endParaRPr lang="en-US" sz="1600">
              <a:solidFill>
                <a:schemeClr val="bg1"/>
              </a:solidFill>
            </a:endParaRPr>
          </a:p>
        </p:txBody>
      </p:sp>
      <p:sp>
        <p:nvSpPr>
          <p:cNvPr id="23" name="Rektangel: avrundede hjørner 22">
            <a:extLst>
              <a:ext uri="{FF2B5EF4-FFF2-40B4-BE49-F238E27FC236}">
                <a16:creationId xmlns:a16="http://schemas.microsoft.com/office/drawing/2014/main" id="{6D1E44DC-4235-4BC0-8661-242CEC9374A9}"/>
              </a:ext>
            </a:extLst>
          </p:cNvPr>
          <p:cNvSpPr/>
          <p:nvPr/>
        </p:nvSpPr>
        <p:spPr>
          <a:xfrm>
            <a:off x="545306" y="3198496"/>
            <a:ext cx="10926130" cy="12593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1600" b="1" err="1"/>
          </a:p>
        </p:txBody>
      </p:sp>
      <p:sp>
        <p:nvSpPr>
          <p:cNvPr id="24" name="Rektangel 23">
            <a:extLst>
              <a:ext uri="{FF2B5EF4-FFF2-40B4-BE49-F238E27FC236}">
                <a16:creationId xmlns:a16="http://schemas.microsoft.com/office/drawing/2014/main" id="{7AE55DA9-3155-48B4-BA33-7DD43DADB0A8}"/>
              </a:ext>
            </a:extLst>
          </p:cNvPr>
          <p:cNvSpPr/>
          <p:nvPr/>
        </p:nvSpPr>
        <p:spPr>
          <a:xfrm>
            <a:off x="545306" y="3198496"/>
            <a:ext cx="10926129" cy="338555"/>
          </a:xfrm>
          <a:prstGeom prst="rect">
            <a:avLst/>
          </a:prstGeom>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600" b="1">
                <a:solidFill>
                  <a:schemeClr val="bg1"/>
                </a:solidFill>
              </a:rPr>
              <a:t>Dette skal vi slutte å gjøre:</a:t>
            </a:r>
            <a:endParaRPr lang="en-US" sz="1600">
              <a:solidFill>
                <a:schemeClr val="bg1"/>
              </a:solidFill>
            </a:endParaRPr>
          </a:p>
        </p:txBody>
      </p:sp>
      <p:sp>
        <p:nvSpPr>
          <p:cNvPr id="25" name="Rektangel 24">
            <a:extLst>
              <a:ext uri="{FF2B5EF4-FFF2-40B4-BE49-F238E27FC236}">
                <a16:creationId xmlns:a16="http://schemas.microsoft.com/office/drawing/2014/main" id="{C4A53077-1DF1-48C0-A8C7-B2AA25E39FAA}"/>
              </a:ext>
            </a:extLst>
          </p:cNvPr>
          <p:cNvSpPr/>
          <p:nvPr/>
        </p:nvSpPr>
        <p:spPr>
          <a:xfrm>
            <a:off x="545307" y="4978882"/>
            <a:ext cx="10926128" cy="338555"/>
          </a:xfrm>
          <a:prstGeom prst="rect">
            <a:avLst/>
          </a:prstGeom>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600" b="1">
                <a:solidFill>
                  <a:schemeClr val="bg1"/>
                </a:solidFill>
              </a:rPr>
              <a:t>Dette skal vi fortsette å gjøre:</a:t>
            </a:r>
            <a:endParaRPr lang="en-US" sz="1600">
              <a:solidFill>
                <a:schemeClr val="bg1"/>
              </a:solidFill>
            </a:endParaRPr>
          </a:p>
        </p:txBody>
      </p:sp>
      <p:sp>
        <p:nvSpPr>
          <p:cNvPr id="9" name="Rektangel 8">
            <a:extLst>
              <a:ext uri="{FF2B5EF4-FFF2-40B4-BE49-F238E27FC236}">
                <a16:creationId xmlns:a16="http://schemas.microsoft.com/office/drawing/2014/main" id="{1E74C9D4-0323-472F-B159-8E2210E145A9}"/>
              </a:ext>
            </a:extLst>
          </p:cNvPr>
          <p:cNvSpPr/>
          <p:nvPr/>
        </p:nvSpPr>
        <p:spPr>
          <a:xfrm>
            <a:off x="10614126" y="0"/>
            <a:ext cx="1577874" cy="364228"/>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rPr>
              <a:t>Forberedelse/ veiledning</a:t>
            </a:r>
          </a:p>
        </p:txBody>
      </p:sp>
    </p:spTree>
    <p:extLst>
      <p:ext uri="{BB962C8B-B14F-4D97-AF65-F5344CB8AC3E}">
        <p14:creationId xmlns:p14="http://schemas.microsoft.com/office/powerpoint/2010/main" val="208795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F002C1-4BD6-4281-A68A-5120DDC0E493}"/>
              </a:ext>
            </a:extLst>
          </p:cNvPr>
          <p:cNvSpPr>
            <a:spLocks noGrp="1"/>
          </p:cNvSpPr>
          <p:nvPr>
            <p:ph type="title"/>
          </p:nvPr>
        </p:nvSpPr>
        <p:spPr/>
        <p:txBody>
          <a:bodyPr/>
          <a:lstStyle/>
          <a:p>
            <a:r>
              <a:rPr lang="nb-NO" sz="2800"/>
              <a:t>Tre møter til oppfølging av medarbeiderundersøkelsen i din enhet</a:t>
            </a:r>
          </a:p>
        </p:txBody>
      </p:sp>
      <p:sp>
        <p:nvSpPr>
          <p:cNvPr id="59" name="Ellipse 58">
            <a:extLst>
              <a:ext uri="{FF2B5EF4-FFF2-40B4-BE49-F238E27FC236}">
                <a16:creationId xmlns:a16="http://schemas.microsoft.com/office/drawing/2014/main" id="{77E9209E-FD88-44DB-B81E-87AB8750AA04}"/>
              </a:ext>
            </a:extLst>
          </p:cNvPr>
          <p:cNvSpPr/>
          <p:nvPr/>
        </p:nvSpPr>
        <p:spPr>
          <a:xfrm>
            <a:off x="4209888" y="1220097"/>
            <a:ext cx="1447800" cy="1447800"/>
          </a:xfrm>
          <a:prstGeom prst="ellipse">
            <a:avLst/>
          </a:prstGeom>
          <a:solidFill>
            <a:srgbClr val="005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800">
                <a:solidFill>
                  <a:schemeClr val="bg1"/>
                </a:solidFill>
                <a:latin typeface="+mj-lt"/>
              </a:rPr>
              <a:t>2</a:t>
            </a:r>
          </a:p>
        </p:txBody>
      </p:sp>
      <p:sp>
        <p:nvSpPr>
          <p:cNvPr id="10" name="TekstSylinder 9">
            <a:extLst>
              <a:ext uri="{FF2B5EF4-FFF2-40B4-BE49-F238E27FC236}">
                <a16:creationId xmlns:a16="http://schemas.microsoft.com/office/drawing/2014/main" id="{E972BFDB-8815-4B44-B8D8-CE504914B2EE}"/>
              </a:ext>
            </a:extLst>
          </p:cNvPr>
          <p:cNvSpPr txBox="1"/>
          <p:nvPr/>
        </p:nvSpPr>
        <p:spPr>
          <a:xfrm>
            <a:off x="4209888" y="2827682"/>
            <a:ext cx="3733714" cy="338554"/>
          </a:xfrm>
          <a:prstGeom prst="rect">
            <a:avLst/>
          </a:prstGeom>
          <a:noFill/>
        </p:spPr>
        <p:txBody>
          <a:bodyPr wrap="none" rtlCol="0">
            <a:spAutoFit/>
          </a:bodyPr>
          <a:lstStyle/>
          <a:p>
            <a:r>
              <a:rPr lang="nb-NO" sz="1600" b="1" dirty="0">
                <a:solidFill>
                  <a:schemeClr val="tx1">
                    <a:lumMod val="95000"/>
                    <a:lumOff val="5000"/>
                  </a:schemeClr>
                </a:solidFill>
                <a:latin typeface="+mj-lt"/>
              </a:rPr>
              <a:t>Møte 2: Dere jobber med resultatene</a:t>
            </a:r>
          </a:p>
        </p:txBody>
      </p:sp>
      <p:sp>
        <p:nvSpPr>
          <p:cNvPr id="18" name="TekstSylinder 17">
            <a:extLst>
              <a:ext uri="{FF2B5EF4-FFF2-40B4-BE49-F238E27FC236}">
                <a16:creationId xmlns:a16="http://schemas.microsoft.com/office/drawing/2014/main" id="{9524D123-2E41-422F-B4FA-FF9576D824BF}"/>
              </a:ext>
            </a:extLst>
          </p:cNvPr>
          <p:cNvSpPr txBox="1"/>
          <p:nvPr/>
        </p:nvSpPr>
        <p:spPr>
          <a:xfrm>
            <a:off x="4209887" y="3229701"/>
            <a:ext cx="3662873" cy="2123658"/>
          </a:xfrm>
          <a:prstGeom prst="rect">
            <a:avLst/>
          </a:prstGeom>
          <a:noFill/>
        </p:spPr>
        <p:txBody>
          <a:bodyPr wrap="square" rtlCol="0">
            <a:spAutoFit/>
          </a:bodyPr>
          <a:lstStyle/>
          <a:p>
            <a:r>
              <a:rPr lang="nb-NO" sz="1200" dirty="0">
                <a:solidFill>
                  <a:schemeClr val="tx1">
                    <a:lumMod val="95000"/>
                    <a:lumOff val="5000"/>
                  </a:schemeClr>
                </a:solidFill>
                <a:latin typeface="+mj-lt"/>
              </a:rPr>
              <a:t>Det andre du bør gjøre er kalle inn alle på enheten din til et eget møte der dere jobber med resultatene, og sammen tolker det rapporten viser. </a:t>
            </a:r>
          </a:p>
          <a:p>
            <a:endParaRPr lang="nb-NO" sz="1200" dirty="0">
              <a:solidFill>
                <a:schemeClr val="tx1">
                  <a:lumMod val="95000"/>
                  <a:lumOff val="5000"/>
                </a:schemeClr>
              </a:solidFill>
              <a:latin typeface="+mj-lt"/>
            </a:endParaRPr>
          </a:p>
          <a:p>
            <a:r>
              <a:rPr lang="nb-NO" sz="1200" dirty="0">
                <a:solidFill>
                  <a:schemeClr val="tx1">
                    <a:lumMod val="95000"/>
                    <a:lumOff val="5000"/>
                  </a:schemeClr>
                </a:solidFill>
                <a:latin typeface="+mj-lt"/>
              </a:rPr>
              <a:t>Denne delen av oppfølgingen er viktig å gjennomføre selv om du som leder opplever at resultatene ikke gir grunn til bekymring.</a:t>
            </a:r>
          </a:p>
          <a:p>
            <a:endParaRPr lang="nb-NO" sz="1200" dirty="0">
              <a:solidFill>
                <a:schemeClr val="tx1">
                  <a:lumMod val="95000"/>
                  <a:lumOff val="5000"/>
                </a:schemeClr>
              </a:solidFill>
              <a:latin typeface="+mj-lt"/>
            </a:endParaRPr>
          </a:p>
          <a:p>
            <a:r>
              <a:rPr lang="nb-NO" sz="1200" dirty="0">
                <a:solidFill>
                  <a:schemeClr val="tx1">
                    <a:lumMod val="95000"/>
                    <a:lumOff val="5000"/>
                  </a:schemeClr>
                </a:solidFill>
                <a:latin typeface="+mj-lt"/>
              </a:rPr>
              <a:t>Etter at dere har jobbet med resultatene i møte 2 bør det gå litt tid før dere gjennomfører møte 3 for ettertanke og ny giv  eksempelvis opptil 2 uker.</a:t>
            </a:r>
          </a:p>
        </p:txBody>
      </p:sp>
      <p:sp>
        <p:nvSpPr>
          <p:cNvPr id="41" name="Ellipse 40">
            <a:extLst>
              <a:ext uri="{FF2B5EF4-FFF2-40B4-BE49-F238E27FC236}">
                <a16:creationId xmlns:a16="http://schemas.microsoft.com/office/drawing/2014/main" id="{0BBAB25A-0367-4142-8BCC-674A3F3C5664}"/>
              </a:ext>
            </a:extLst>
          </p:cNvPr>
          <p:cNvSpPr/>
          <p:nvPr/>
        </p:nvSpPr>
        <p:spPr>
          <a:xfrm>
            <a:off x="8173344" y="1220097"/>
            <a:ext cx="1447800" cy="1447800"/>
          </a:xfrm>
          <a:prstGeom prst="ellipse">
            <a:avLst/>
          </a:prstGeom>
          <a:solidFill>
            <a:srgbClr val="00AB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800">
                <a:solidFill>
                  <a:schemeClr val="bg1"/>
                </a:solidFill>
                <a:latin typeface="+mj-lt"/>
              </a:rPr>
              <a:t>3</a:t>
            </a:r>
          </a:p>
        </p:txBody>
      </p:sp>
      <p:sp>
        <p:nvSpPr>
          <p:cNvPr id="11" name="TekstSylinder 10">
            <a:extLst>
              <a:ext uri="{FF2B5EF4-FFF2-40B4-BE49-F238E27FC236}">
                <a16:creationId xmlns:a16="http://schemas.microsoft.com/office/drawing/2014/main" id="{88C9CC9A-6253-4EA0-BD26-FD3D9EB7F3AE}"/>
              </a:ext>
            </a:extLst>
          </p:cNvPr>
          <p:cNvSpPr txBox="1"/>
          <p:nvPr/>
        </p:nvSpPr>
        <p:spPr>
          <a:xfrm>
            <a:off x="8173344" y="2827682"/>
            <a:ext cx="3278462" cy="338554"/>
          </a:xfrm>
          <a:prstGeom prst="rect">
            <a:avLst/>
          </a:prstGeom>
          <a:noFill/>
        </p:spPr>
        <p:txBody>
          <a:bodyPr wrap="none" rtlCol="0">
            <a:spAutoFit/>
          </a:bodyPr>
          <a:lstStyle/>
          <a:p>
            <a:r>
              <a:rPr lang="nb-NO" sz="1600" b="1">
                <a:solidFill>
                  <a:schemeClr val="tx1">
                    <a:lumMod val="95000"/>
                    <a:lumOff val="5000"/>
                  </a:schemeClr>
                </a:solidFill>
                <a:latin typeface="+mj-lt"/>
              </a:rPr>
              <a:t>Møte 3: Dere jobb med tiltakene</a:t>
            </a:r>
          </a:p>
        </p:txBody>
      </p:sp>
      <p:sp>
        <p:nvSpPr>
          <p:cNvPr id="19" name="TekstSylinder 18">
            <a:extLst>
              <a:ext uri="{FF2B5EF4-FFF2-40B4-BE49-F238E27FC236}">
                <a16:creationId xmlns:a16="http://schemas.microsoft.com/office/drawing/2014/main" id="{5E658C46-B96F-4C58-9195-CE2D5870510F}"/>
              </a:ext>
            </a:extLst>
          </p:cNvPr>
          <p:cNvSpPr txBox="1"/>
          <p:nvPr/>
        </p:nvSpPr>
        <p:spPr>
          <a:xfrm>
            <a:off x="8173343" y="3236562"/>
            <a:ext cx="3299429" cy="1569660"/>
          </a:xfrm>
          <a:prstGeom prst="rect">
            <a:avLst/>
          </a:prstGeom>
          <a:noFill/>
        </p:spPr>
        <p:txBody>
          <a:bodyPr wrap="square" rtlCol="0">
            <a:spAutoFit/>
          </a:bodyPr>
          <a:lstStyle/>
          <a:p>
            <a:r>
              <a:rPr lang="nb-NO" sz="1200" dirty="0">
                <a:solidFill>
                  <a:schemeClr val="tx1">
                    <a:lumMod val="95000"/>
                    <a:lumOff val="5000"/>
                  </a:schemeClr>
                </a:solidFill>
                <a:latin typeface="+mj-lt"/>
              </a:rPr>
              <a:t>Etter at dere har gjennomført møte 2 skal dere jobber med hvordan dere best følger opp resultatene med konkrete fokusområder/tiltak. </a:t>
            </a:r>
          </a:p>
          <a:p>
            <a:endParaRPr lang="nb-NO" sz="1200" dirty="0">
              <a:solidFill>
                <a:schemeClr val="tx1">
                  <a:lumMod val="95000"/>
                  <a:lumOff val="5000"/>
                </a:schemeClr>
              </a:solidFill>
              <a:latin typeface="+mj-lt"/>
            </a:endParaRPr>
          </a:p>
          <a:p>
            <a:r>
              <a:rPr lang="nb-NO" sz="1200" dirty="0">
                <a:solidFill>
                  <a:schemeClr val="tx1">
                    <a:lumMod val="95000"/>
                    <a:lumOff val="5000"/>
                  </a:schemeClr>
                </a:solidFill>
                <a:latin typeface="+mj-lt"/>
              </a:rPr>
              <a:t>Basert på diskusjonene dere har hatt rundt resultatene skal dere iverksette tiltak for både å bevare det som er godt, men også tiltak for å forbedre hvordan dere har det på jobb.</a:t>
            </a:r>
          </a:p>
        </p:txBody>
      </p:sp>
      <p:sp>
        <p:nvSpPr>
          <p:cNvPr id="77" name="Ellipse 76">
            <a:extLst>
              <a:ext uri="{FF2B5EF4-FFF2-40B4-BE49-F238E27FC236}">
                <a16:creationId xmlns:a16="http://schemas.microsoft.com/office/drawing/2014/main" id="{1210EF09-6A4F-438A-A8AD-CDE9D11AB88D}"/>
              </a:ext>
            </a:extLst>
          </p:cNvPr>
          <p:cNvSpPr/>
          <p:nvPr/>
        </p:nvSpPr>
        <p:spPr>
          <a:xfrm>
            <a:off x="536576" y="1220097"/>
            <a:ext cx="1447800" cy="1447800"/>
          </a:xfrm>
          <a:prstGeom prst="ellipse">
            <a:avLst/>
          </a:prstGeom>
          <a:solidFill>
            <a:srgbClr val="0D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800">
                <a:solidFill>
                  <a:schemeClr val="bg1"/>
                </a:solidFill>
                <a:latin typeface="+mj-lt"/>
              </a:rPr>
              <a:t>1</a:t>
            </a:r>
          </a:p>
        </p:txBody>
      </p:sp>
      <p:sp>
        <p:nvSpPr>
          <p:cNvPr id="9" name="TekstSylinder 8">
            <a:extLst>
              <a:ext uri="{FF2B5EF4-FFF2-40B4-BE49-F238E27FC236}">
                <a16:creationId xmlns:a16="http://schemas.microsoft.com/office/drawing/2014/main" id="{CD37DB3A-720C-4CF9-83BB-7D0A3EC06087}"/>
              </a:ext>
            </a:extLst>
          </p:cNvPr>
          <p:cNvSpPr txBox="1"/>
          <p:nvPr/>
        </p:nvSpPr>
        <p:spPr>
          <a:xfrm>
            <a:off x="536576" y="2827682"/>
            <a:ext cx="2991525" cy="338554"/>
          </a:xfrm>
          <a:prstGeom prst="rect">
            <a:avLst/>
          </a:prstGeom>
          <a:noFill/>
        </p:spPr>
        <p:txBody>
          <a:bodyPr wrap="none" rtlCol="0">
            <a:spAutoFit/>
          </a:bodyPr>
          <a:lstStyle/>
          <a:p>
            <a:r>
              <a:rPr lang="nb-NO" sz="1600" b="1" dirty="0">
                <a:solidFill>
                  <a:schemeClr val="tx1">
                    <a:lumMod val="95000"/>
                    <a:lumOff val="5000"/>
                  </a:schemeClr>
                </a:solidFill>
                <a:latin typeface="+mj-lt"/>
              </a:rPr>
              <a:t>Møte 1: Dere forbereder dere</a:t>
            </a:r>
          </a:p>
        </p:txBody>
      </p:sp>
      <p:sp>
        <p:nvSpPr>
          <p:cNvPr id="17" name="TekstSylinder 16">
            <a:extLst>
              <a:ext uri="{FF2B5EF4-FFF2-40B4-BE49-F238E27FC236}">
                <a16:creationId xmlns:a16="http://schemas.microsoft.com/office/drawing/2014/main" id="{C22D1A4A-D4C1-41DB-9CB6-37D54D3CEA93}"/>
              </a:ext>
            </a:extLst>
          </p:cNvPr>
          <p:cNvSpPr txBox="1"/>
          <p:nvPr/>
        </p:nvSpPr>
        <p:spPr>
          <a:xfrm>
            <a:off x="536575" y="3222840"/>
            <a:ext cx="3299429" cy="2862322"/>
          </a:xfrm>
          <a:prstGeom prst="rect">
            <a:avLst/>
          </a:prstGeom>
          <a:noFill/>
        </p:spPr>
        <p:txBody>
          <a:bodyPr wrap="square" rtlCol="0">
            <a:spAutoFit/>
          </a:bodyPr>
          <a:lstStyle/>
          <a:p>
            <a:r>
              <a:rPr lang="nb-NO" sz="1200" dirty="0">
                <a:solidFill>
                  <a:schemeClr val="tx1">
                    <a:lumMod val="95000"/>
                    <a:lumOff val="5000"/>
                  </a:schemeClr>
                </a:solidFill>
                <a:latin typeface="+mj-lt"/>
              </a:rPr>
              <a:t>Det første du bør gjøre er å orientere dine medarbeidere om at du har fått resultatene, og at dere skal sette av tid til å jobbe med resultatene. Du kan her vise de overordnede resultatene fra rapporten.</a:t>
            </a:r>
          </a:p>
          <a:p>
            <a:endParaRPr lang="nb-NO" sz="1200" dirty="0">
              <a:solidFill>
                <a:schemeClr val="tx1">
                  <a:lumMod val="95000"/>
                  <a:lumOff val="5000"/>
                </a:schemeClr>
              </a:solidFill>
              <a:latin typeface="+mj-lt"/>
            </a:endParaRPr>
          </a:p>
          <a:p>
            <a:r>
              <a:rPr lang="nb-NO" sz="1200" dirty="0">
                <a:solidFill>
                  <a:schemeClr val="tx1">
                    <a:lumMod val="95000"/>
                    <a:lumOff val="5000"/>
                  </a:schemeClr>
                </a:solidFill>
                <a:latin typeface="+mj-lt"/>
              </a:rPr>
              <a:t>Denne orienteringen bør du gjøre opptil en uke før dere gjennomfører møte 2. Møte 1 trenger ikke være veldig langt, og det kan for eksempel inngå på et ordinært seksjonsmøte der dere setter av 15-20 min. til orienteringen. </a:t>
            </a:r>
          </a:p>
          <a:p>
            <a:endParaRPr lang="nb-NO" sz="1200" dirty="0">
              <a:solidFill>
                <a:schemeClr val="tx1">
                  <a:lumMod val="95000"/>
                  <a:lumOff val="5000"/>
                </a:schemeClr>
              </a:solidFill>
              <a:latin typeface="+mj-lt"/>
            </a:endParaRPr>
          </a:p>
          <a:p>
            <a:r>
              <a:rPr lang="nb-NO" sz="1200" dirty="0">
                <a:solidFill>
                  <a:schemeClr val="tx1">
                    <a:lumMod val="95000"/>
                    <a:lumOff val="5000"/>
                  </a:schemeClr>
                </a:solidFill>
                <a:latin typeface="+mj-lt"/>
              </a:rPr>
              <a:t>Det kan være lurt å dele resultatrapporten med dine medarbeidere i dette møte slik at de kommer godt forberedt til det neste møte.</a:t>
            </a:r>
          </a:p>
        </p:txBody>
      </p:sp>
      <p:sp>
        <p:nvSpPr>
          <p:cNvPr id="3" name="TekstSylinder 2">
            <a:extLst>
              <a:ext uri="{FF2B5EF4-FFF2-40B4-BE49-F238E27FC236}">
                <a16:creationId xmlns:a16="http://schemas.microsoft.com/office/drawing/2014/main" id="{A50D58AE-7DF6-4D9B-8843-CCCE814647DE}"/>
              </a:ext>
            </a:extLst>
          </p:cNvPr>
          <p:cNvSpPr txBox="1"/>
          <p:nvPr/>
        </p:nvSpPr>
        <p:spPr>
          <a:xfrm>
            <a:off x="2645727" y="1820887"/>
            <a:ext cx="902812" cy="246221"/>
          </a:xfrm>
          <a:prstGeom prst="rect">
            <a:avLst/>
          </a:prstGeom>
          <a:noFill/>
        </p:spPr>
        <p:txBody>
          <a:bodyPr wrap="none" rtlCol="0" anchor="ctr">
            <a:spAutoFit/>
          </a:bodyPr>
          <a:lstStyle/>
          <a:p>
            <a:pPr algn="ctr"/>
            <a:r>
              <a:rPr lang="nb-NO" sz="1000">
                <a:latin typeface="+mj-lt"/>
              </a:rPr>
              <a:t>~2 – 7 dager</a:t>
            </a:r>
          </a:p>
        </p:txBody>
      </p:sp>
      <p:sp>
        <p:nvSpPr>
          <p:cNvPr id="16" name="TekstSylinder 15">
            <a:extLst>
              <a:ext uri="{FF2B5EF4-FFF2-40B4-BE49-F238E27FC236}">
                <a16:creationId xmlns:a16="http://schemas.microsoft.com/office/drawing/2014/main" id="{ED75DECE-555C-439F-A1A1-A8F79C459196}"/>
              </a:ext>
            </a:extLst>
          </p:cNvPr>
          <p:cNvSpPr txBox="1"/>
          <p:nvPr/>
        </p:nvSpPr>
        <p:spPr>
          <a:xfrm>
            <a:off x="6411211" y="1820887"/>
            <a:ext cx="1008610" cy="246221"/>
          </a:xfrm>
          <a:prstGeom prst="rect">
            <a:avLst/>
          </a:prstGeom>
          <a:noFill/>
        </p:spPr>
        <p:txBody>
          <a:bodyPr wrap="none" rtlCol="0" anchor="ctr">
            <a:spAutoFit/>
          </a:bodyPr>
          <a:lstStyle/>
          <a:p>
            <a:pPr algn="ctr"/>
            <a:r>
              <a:rPr lang="nb-NO" sz="1000">
                <a:latin typeface="+mj-lt"/>
              </a:rPr>
              <a:t>~ 7 – 14 dager</a:t>
            </a:r>
          </a:p>
        </p:txBody>
      </p:sp>
      <p:cxnSp>
        <p:nvCxnSpPr>
          <p:cNvPr id="5" name="Rett pilkobling 4">
            <a:extLst>
              <a:ext uri="{FF2B5EF4-FFF2-40B4-BE49-F238E27FC236}">
                <a16:creationId xmlns:a16="http://schemas.microsoft.com/office/drawing/2014/main" id="{68CEDCD6-E744-4600-8926-76E091927757}"/>
              </a:ext>
            </a:extLst>
          </p:cNvPr>
          <p:cNvCxnSpPr>
            <a:cxnSpLocks/>
          </p:cNvCxnSpPr>
          <p:nvPr/>
        </p:nvCxnSpPr>
        <p:spPr>
          <a:xfrm flipV="1">
            <a:off x="3501636" y="1943996"/>
            <a:ext cx="589243"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ett pilkobling 19">
            <a:extLst>
              <a:ext uri="{FF2B5EF4-FFF2-40B4-BE49-F238E27FC236}">
                <a16:creationId xmlns:a16="http://schemas.microsoft.com/office/drawing/2014/main" id="{FCA266C4-CB20-46AC-B60D-6317DA25C23A}"/>
              </a:ext>
            </a:extLst>
          </p:cNvPr>
          <p:cNvCxnSpPr>
            <a:cxnSpLocks/>
          </p:cNvCxnSpPr>
          <p:nvPr/>
        </p:nvCxnSpPr>
        <p:spPr>
          <a:xfrm flipH="1" flipV="1">
            <a:off x="2103385" y="1943996"/>
            <a:ext cx="589243" cy="2"/>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Rett pilkobling 20">
            <a:extLst>
              <a:ext uri="{FF2B5EF4-FFF2-40B4-BE49-F238E27FC236}">
                <a16:creationId xmlns:a16="http://schemas.microsoft.com/office/drawing/2014/main" id="{806DEA18-FB99-4BB9-AE69-B550E7E1FE46}"/>
              </a:ext>
            </a:extLst>
          </p:cNvPr>
          <p:cNvCxnSpPr>
            <a:cxnSpLocks/>
          </p:cNvCxnSpPr>
          <p:nvPr/>
        </p:nvCxnSpPr>
        <p:spPr>
          <a:xfrm flipV="1">
            <a:off x="7465092" y="1943996"/>
            <a:ext cx="58924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tt pilkobling 21">
            <a:extLst>
              <a:ext uri="{FF2B5EF4-FFF2-40B4-BE49-F238E27FC236}">
                <a16:creationId xmlns:a16="http://schemas.microsoft.com/office/drawing/2014/main" id="{746422EE-4A85-438D-A9F5-43D70C6A2FD7}"/>
              </a:ext>
            </a:extLst>
          </p:cNvPr>
          <p:cNvCxnSpPr>
            <a:cxnSpLocks/>
          </p:cNvCxnSpPr>
          <p:nvPr/>
        </p:nvCxnSpPr>
        <p:spPr>
          <a:xfrm flipH="1" flipV="1">
            <a:off x="5776697" y="1943996"/>
            <a:ext cx="589243" cy="2"/>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ktangel 27">
            <a:extLst>
              <a:ext uri="{FF2B5EF4-FFF2-40B4-BE49-F238E27FC236}">
                <a16:creationId xmlns:a16="http://schemas.microsoft.com/office/drawing/2014/main" id="{014A41A8-7756-40B8-8BD3-91F338F76C12}"/>
              </a:ext>
            </a:extLst>
          </p:cNvPr>
          <p:cNvSpPr/>
          <p:nvPr/>
        </p:nvSpPr>
        <p:spPr>
          <a:xfrm>
            <a:off x="9066179" y="0"/>
            <a:ext cx="3125821" cy="364228"/>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latin typeface="+mj-lt"/>
              </a:rPr>
              <a:t>Forberedelse/ veiledning til deg som leder</a:t>
            </a:r>
          </a:p>
        </p:txBody>
      </p:sp>
      <p:sp>
        <p:nvSpPr>
          <p:cNvPr id="4" name="Rektangel 3">
            <a:extLst>
              <a:ext uri="{FF2B5EF4-FFF2-40B4-BE49-F238E27FC236}">
                <a16:creationId xmlns:a16="http://schemas.microsoft.com/office/drawing/2014/main" id="{78AF0634-5134-4330-B3B6-B8DC7D649AE5}"/>
              </a:ext>
            </a:extLst>
          </p:cNvPr>
          <p:cNvSpPr/>
          <p:nvPr/>
        </p:nvSpPr>
        <p:spPr>
          <a:xfrm>
            <a:off x="4209888" y="5685753"/>
            <a:ext cx="5824887" cy="944356"/>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b="1">
                <a:latin typeface="+mj-lt"/>
              </a:rPr>
              <a:t>Husk! </a:t>
            </a:r>
          </a:p>
          <a:p>
            <a:r>
              <a:rPr lang="nb-NO">
                <a:latin typeface="+mj-lt"/>
              </a:rPr>
              <a:t>Book tid i kalenderen til tre møtene før det første møte. </a:t>
            </a:r>
          </a:p>
        </p:txBody>
      </p:sp>
    </p:spTree>
    <p:extLst>
      <p:ext uri="{BB962C8B-B14F-4D97-AF65-F5344CB8AC3E}">
        <p14:creationId xmlns:p14="http://schemas.microsoft.com/office/powerpoint/2010/main" val="288647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C46999F-3C04-044F-ACA7-CCD2817C2322}"/>
              </a:ext>
            </a:extLst>
          </p:cNvPr>
          <p:cNvSpPr>
            <a:spLocks noGrp="1"/>
          </p:cNvSpPr>
          <p:nvPr>
            <p:ph type="body" sz="quarter" idx="10"/>
          </p:nvPr>
        </p:nvSpPr>
        <p:spPr/>
        <p:txBody>
          <a:bodyPr/>
          <a:lstStyle/>
          <a:p>
            <a:endParaRPr lang="nb-NO"/>
          </a:p>
        </p:txBody>
      </p:sp>
    </p:spTree>
    <p:extLst>
      <p:ext uri="{BB962C8B-B14F-4D97-AF65-F5344CB8AC3E}">
        <p14:creationId xmlns:p14="http://schemas.microsoft.com/office/powerpoint/2010/main" val="66660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F131A5-A574-4698-9A1B-E31EBA8E82B8}"/>
              </a:ext>
            </a:extLst>
          </p:cNvPr>
          <p:cNvSpPr>
            <a:spLocks noGrp="1"/>
          </p:cNvSpPr>
          <p:nvPr>
            <p:ph type="title"/>
          </p:nvPr>
        </p:nvSpPr>
        <p:spPr/>
        <p:txBody>
          <a:bodyPr/>
          <a:lstStyle/>
          <a:p>
            <a:r>
              <a:rPr lang="nb-NO" b="1">
                <a:solidFill>
                  <a:schemeClr val="tx1">
                    <a:lumMod val="95000"/>
                    <a:lumOff val="5000"/>
                  </a:schemeClr>
                </a:solidFill>
              </a:rPr>
              <a:t>Møte 1: Dere forbereder dere</a:t>
            </a:r>
          </a:p>
        </p:txBody>
      </p:sp>
      <p:sp>
        <p:nvSpPr>
          <p:cNvPr id="3" name="Plassholder for innhold 2">
            <a:extLst>
              <a:ext uri="{FF2B5EF4-FFF2-40B4-BE49-F238E27FC236}">
                <a16:creationId xmlns:a16="http://schemas.microsoft.com/office/drawing/2014/main" id="{B0EF06F9-4821-407C-AEEC-45D0AB44B499}"/>
              </a:ext>
            </a:extLst>
          </p:cNvPr>
          <p:cNvSpPr>
            <a:spLocks noGrp="1"/>
          </p:cNvSpPr>
          <p:nvPr>
            <p:ph sz="quarter" idx="13"/>
          </p:nvPr>
        </p:nvSpPr>
        <p:spPr>
          <a:xfrm>
            <a:off x="536575" y="1148562"/>
            <a:ext cx="11655425" cy="5344292"/>
          </a:xfrm>
        </p:spPr>
        <p:txBody>
          <a:bodyPr vert="horz" lIns="0" tIns="0" rIns="0" bIns="0" rtlCol="0" anchor="t">
            <a:noAutofit/>
          </a:bodyPr>
          <a:lstStyle/>
          <a:p>
            <a:pPr>
              <a:buFont typeface="Wingdings" panose="05000000000000000000" pitchFamily="2" charset="2"/>
              <a:buChar char="§"/>
            </a:pPr>
            <a:r>
              <a:rPr lang="nb-NO" sz="1200" dirty="0">
                <a:latin typeface="+mj-lt"/>
              </a:rPr>
              <a:t>Det finnes ingen definitiv oppskrift på hvordan man skal jobbe med resultatene fra en arbeidsmiljøkartlegging. Det man kan si med sikkerhet er at man ikke bør legge resultatene i en skuff, men bruke dem aktivt i forbedringsarbeidet. Igjennom disse forberedelses/veiledningslysbildene viser vi deg hvordan du kan planlegge en oppfølgingsprosess over tre møter.</a:t>
            </a:r>
            <a:endParaRPr lang="nb-NO" sz="1200" dirty="0">
              <a:latin typeface="+mj-lt"/>
              <a:cs typeface="Arial" panose="020B0604020202020204"/>
            </a:endParaRPr>
          </a:p>
          <a:p>
            <a:pPr>
              <a:buFont typeface="Wingdings" panose="05000000000000000000" pitchFamily="2" charset="2"/>
              <a:buChar char="§"/>
            </a:pPr>
            <a:endParaRPr lang="nb-NO" sz="1200" dirty="0">
              <a:latin typeface="+mj-lt"/>
              <a:cs typeface="Arial" panose="020B0604020202020204"/>
            </a:endParaRPr>
          </a:p>
          <a:p>
            <a:pPr>
              <a:buFont typeface="Wingdings" panose="05000000000000000000" pitchFamily="2" charset="2"/>
              <a:buChar char="§"/>
            </a:pPr>
            <a:r>
              <a:rPr lang="nb-NO" sz="1200" dirty="0">
                <a:latin typeface="+mj-lt"/>
              </a:rPr>
              <a:t>På det første møte må du orientere dine medarbeidere om resultatene, og den videre prosessen du har planlagt for hvordan dere skal jobbe med resultatene. Denne orienteringen kan gjøres på for eksempel et seksjonsmøte, og du bør gjøre den i litt god tid før dere skal i gang med møte to.</a:t>
            </a:r>
            <a:endParaRPr lang="nb-NO" sz="1200" dirty="0">
              <a:latin typeface="+mj-lt"/>
              <a:cs typeface="Arial" panose="020B0604020202020204"/>
            </a:endParaRPr>
          </a:p>
          <a:p>
            <a:pPr>
              <a:buFont typeface="Wingdings" panose="05000000000000000000" pitchFamily="2" charset="2"/>
              <a:buChar char="§"/>
            </a:pPr>
            <a:endParaRPr lang="nb-NO" sz="1200" dirty="0">
              <a:latin typeface="+mj-lt"/>
              <a:cs typeface="Arial" panose="020B0604020202020204"/>
            </a:endParaRPr>
          </a:p>
          <a:p>
            <a:pPr>
              <a:buFont typeface="Wingdings" panose="05000000000000000000" pitchFamily="2" charset="2"/>
              <a:buChar char="§"/>
            </a:pPr>
            <a:r>
              <a:rPr lang="nb-NO" sz="1200" dirty="0">
                <a:latin typeface="+mj-lt"/>
                <a:cs typeface="Arial" panose="020B0604020202020204"/>
              </a:rPr>
              <a:t>En enkel måte å gjennomføre møte nr.1 på er å sette av 15-20 min. på et seksjonsmøte der du:</a:t>
            </a:r>
          </a:p>
          <a:p>
            <a:pPr marL="431800" lvl="1" indent="-215900">
              <a:buFont typeface="Wingdings" panose="05000000000000000000" pitchFamily="2" charset="2"/>
              <a:buChar char="§"/>
            </a:pPr>
            <a:r>
              <a:rPr lang="nb-NO" sz="1050" dirty="0">
                <a:latin typeface="+mj-lt"/>
                <a:cs typeface="Arial" panose="020B0604020202020204"/>
              </a:rPr>
              <a:t>Orienterer om at du har mottatt resultatene.</a:t>
            </a:r>
          </a:p>
          <a:p>
            <a:pPr marL="431800" lvl="1" indent="-215900">
              <a:buFont typeface="Wingdings" panose="05000000000000000000" pitchFamily="2" charset="2"/>
              <a:buChar char="§"/>
            </a:pPr>
            <a:r>
              <a:rPr lang="nb-NO" sz="1050" dirty="0">
                <a:latin typeface="+mj-lt"/>
                <a:cs typeface="Arial" panose="020B0604020202020204"/>
              </a:rPr>
              <a:t>Går igjennom oppfølgingsprosess du har lagt for å jobbe med resultater og tiltak, og at de møtene de har mottatt innkalling til skal brukes til denne prosessen.</a:t>
            </a:r>
          </a:p>
          <a:p>
            <a:pPr marL="431800" lvl="1" indent="-215900">
              <a:buFont typeface="Wingdings" panose="05000000000000000000" pitchFamily="2" charset="2"/>
              <a:buChar char="§"/>
            </a:pPr>
            <a:r>
              <a:rPr lang="nb-NO" sz="1050" dirty="0">
                <a:latin typeface="+mj-lt"/>
                <a:cs typeface="Arial" panose="020B0604020202020204"/>
              </a:rPr>
              <a:t>Går igjennom kjøreregler for hvordan dere skal jobbe med resultatene.</a:t>
            </a:r>
          </a:p>
          <a:p>
            <a:pPr marL="431800" lvl="1" indent="-215900">
              <a:buFont typeface="Wingdings" panose="05000000000000000000" pitchFamily="2" charset="2"/>
              <a:buChar char="§"/>
            </a:pPr>
            <a:r>
              <a:rPr lang="nb-NO" sz="1050" dirty="0">
                <a:latin typeface="+mj-lt"/>
                <a:cs typeface="Arial" panose="020B0604020202020204"/>
              </a:rPr>
              <a:t>Du viser overordnede resultater.</a:t>
            </a:r>
          </a:p>
          <a:p>
            <a:pPr marL="431800" lvl="1" indent="-215900">
              <a:buFont typeface="Wingdings" panose="05000000000000000000" pitchFamily="2" charset="2"/>
              <a:buChar char="§"/>
            </a:pPr>
            <a:r>
              <a:rPr lang="nb-NO" sz="1050" dirty="0">
                <a:latin typeface="+mj-lt"/>
                <a:cs typeface="Arial" panose="020B0604020202020204"/>
              </a:rPr>
              <a:t>Orienterer om at du vil sende ut resultatrapporten etter møtet og ber alle sette seg inn i den før møtet nr.2 slik at alle kommer godt forberedt.</a:t>
            </a:r>
          </a:p>
          <a:p>
            <a:pPr marL="215900" lvl="1" indent="0">
              <a:buNone/>
            </a:pPr>
            <a:endParaRPr lang="nb-NO" sz="1050" dirty="0">
              <a:latin typeface="+mj-lt"/>
              <a:cs typeface="Arial" panose="020B0604020202020204"/>
            </a:endParaRPr>
          </a:p>
          <a:p>
            <a:pPr>
              <a:buFont typeface="Wingdings" panose="05000000000000000000" pitchFamily="2" charset="2"/>
              <a:buChar char="§"/>
            </a:pPr>
            <a:r>
              <a:rPr lang="nb-NO" sz="1200" dirty="0">
                <a:latin typeface="+mj-lt"/>
              </a:rPr>
              <a:t>Etter at du har vist de overordnede resultatene kan dere gjerne t</a:t>
            </a:r>
            <a:r>
              <a:rPr lang="nb-NO" sz="1200" dirty="0">
                <a:effectLst/>
                <a:latin typeface="+mj-lt"/>
              </a:rPr>
              <a:t>a en runde rundt bordet som fanger umiddelbare tanker og spørsmål etter gjennomgangen av resultatene. Oppklaringsspørsmål kan besvares med en gang, mens refleksjoner knyttet til årsaker o.l. bør parkeres i dette møtet.</a:t>
            </a:r>
          </a:p>
          <a:p>
            <a:pPr>
              <a:buFont typeface="Wingdings" panose="05000000000000000000" pitchFamily="2" charset="2"/>
              <a:buChar char="§"/>
            </a:pPr>
            <a:endParaRPr lang="nb-NO" sz="1200" dirty="0">
              <a:latin typeface="+mj-lt"/>
            </a:endParaRPr>
          </a:p>
          <a:p>
            <a:pPr>
              <a:buFont typeface="Wingdings" panose="05000000000000000000" pitchFamily="2" charset="2"/>
              <a:buChar char="§"/>
            </a:pPr>
            <a:r>
              <a:rPr lang="nb-NO" sz="1200" dirty="0">
                <a:latin typeface="+mj-lt"/>
              </a:rPr>
              <a:t>Du bør også gi dine medarbeidere tilgang på resultatene i god tid før møte nr. 2 slik at de er best mulig forberedt til arbeidet.</a:t>
            </a:r>
            <a:endParaRPr lang="nb-NO" sz="1200" dirty="0">
              <a:latin typeface="+mj-lt"/>
              <a:cs typeface="Arial"/>
            </a:endParaRPr>
          </a:p>
          <a:p>
            <a:pPr marL="0" indent="0">
              <a:buNone/>
            </a:pPr>
            <a:endParaRPr lang="nb-NO" sz="1200" dirty="0">
              <a:effectLst/>
              <a:latin typeface="+mj-lt"/>
              <a:cs typeface="Arial"/>
            </a:endParaRPr>
          </a:p>
        </p:txBody>
      </p:sp>
      <p:sp>
        <p:nvSpPr>
          <p:cNvPr id="7" name="Rektangel 6">
            <a:extLst>
              <a:ext uri="{FF2B5EF4-FFF2-40B4-BE49-F238E27FC236}">
                <a16:creationId xmlns:a16="http://schemas.microsoft.com/office/drawing/2014/main" id="{A3AE513C-6706-4916-AF1C-9D40247FF4FB}"/>
              </a:ext>
            </a:extLst>
          </p:cNvPr>
          <p:cNvSpPr/>
          <p:nvPr/>
        </p:nvSpPr>
        <p:spPr>
          <a:xfrm>
            <a:off x="9066179" y="0"/>
            <a:ext cx="3125821" cy="364228"/>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latin typeface="+mj-lt"/>
              </a:rPr>
              <a:t>Forberedelse/ veiledning til deg som leder</a:t>
            </a:r>
          </a:p>
        </p:txBody>
      </p:sp>
    </p:spTree>
    <p:extLst>
      <p:ext uri="{BB962C8B-B14F-4D97-AF65-F5344CB8AC3E}">
        <p14:creationId xmlns:p14="http://schemas.microsoft.com/office/powerpoint/2010/main" val="38859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F002C1-4BD6-4281-A68A-5120DDC0E493}"/>
              </a:ext>
            </a:extLst>
          </p:cNvPr>
          <p:cNvSpPr>
            <a:spLocks noGrp="1"/>
          </p:cNvSpPr>
          <p:nvPr>
            <p:ph type="title"/>
          </p:nvPr>
        </p:nvSpPr>
        <p:spPr/>
        <p:txBody>
          <a:bodyPr/>
          <a:lstStyle/>
          <a:p>
            <a:r>
              <a:rPr lang="nb-NO" dirty="0"/>
              <a:t>Informasjon om oppfølgingsprosessen hos oss</a:t>
            </a:r>
          </a:p>
        </p:txBody>
      </p:sp>
      <p:sp>
        <p:nvSpPr>
          <p:cNvPr id="59" name="Ellipse 58">
            <a:extLst>
              <a:ext uri="{FF2B5EF4-FFF2-40B4-BE49-F238E27FC236}">
                <a16:creationId xmlns:a16="http://schemas.microsoft.com/office/drawing/2014/main" id="{77E9209E-FD88-44DB-B81E-87AB8750AA04}"/>
              </a:ext>
            </a:extLst>
          </p:cNvPr>
          <p:cNvSpPr/>
          <p:nvPr/>
        </p:nvSpPr>
        <p:spPr>
          <a:xfrm>
            <a:off x="6096000" y="3118682"/>
            <a:ext cx="1345197" cy="1345195"/>
          </a:xfrm>
          <a:prstGeom prst="ellipse">
            <a:avLst/>
          </a:prstGeom>
          <a:solidFill>
            <a:srgbClr val="005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a:solidFill>
                  <a:schemeClr val="bg1"/>
                </a:solidFill>
                <a:latin typeface="+mj-lt"/>
              </a:rPr>
              <a:t>2</a:t>
            </a:r>
          </a:p>
        </p:txBody>
      </p:sp>
      <p:sp>
        <p:nvSpPr>
          <p:cNvPr id="10" name="TekstSylinder 9">
            <a:extLst>
              <a:ext uri="{FF2B5EF4-FFF2-40B4-BE49-F238E27FC236}">
                <a16:creationId xmlns:a16="http://schemas.microsoft.com/office/drawing/2014/main" id="{E972BFDB-8815-4B44-B8D8-CE504914B2EE}"/>
              </a:ext>
            </a:extLst>
          </p:cNvPr>
          <p:cNvSpPr txBox="1"/>
          <p:nvPr/>
        </p:nvSpPr>
        <p:spPr>
          <a:xfrm>
            <a:off x="7441197" y="3637390"/>
            <a:ext cx="3873817" cy="369332"/>
          </a:xfrm>
          <a:prstGeom prst="rect">
            <a:avLst/>
          </a:prstGeom>
          <a:noFill/>
        </p:spPr>
        <p:txBody>
          <a:bodyPr wrap="none" rtlCol="0">
            <a:spAutoFit/>
          </a:bodyPr>
          <a:lstStyle/>
          <a:p>
            <a:r>
              <a:rPr lang="nb-NO" b="1" dirty="0">
                <a:solidFill>
                  <a:schemeClr val="tx1">
                    <a:lumMod val="95000"/>
                    <a:lumOff val="5000"/>
                  </a:schemeClr>
                </a:solidFill>
                <a:latin typeface="+mj-lt"/>
              </a:rPr>
              <a:t>Møte 2: Vi jobber med resultatene</a:t>
            </a:r>
          </a:p>
        </p:txBody>
      </p:sp>
      <p:sp>
        <p:nvSpPr>
          <p:cNvPr id="41" name="Ellipse 40">
            <a:extLst>
              <a:ext uri="{FF2B5EF4-FFF2-40B4-BE49-F238E27FC236}">
                <a16:creationId xmlns:a16="http://schemas.microsoft.com/office/drawing/2014/main" id="{0BBAB25A-0367-4142-8BCC-674A3F3C5664}"/>
              </a:ext>
            </a:extLst>
          </p:cNvPr>
          <p:cNvSpPr/>
          <p:nvPr/>
        </p:nvSpPr>
        <p:spPr>
          <a:xfrm>
            <a:off x="6096000" y="4794490"/>
            <a:ext cx="1345196" cy="1345195"/>
          </a:xfrm>
          <a:prstGeom prst="ellipse">
            <a:avLst/>
          </a:prstGeom>
          <a:solidFill>
            <a:srgbClr val="00AB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a:solidFill>
                  <a:schemeClr val="bg1"/>
                </a:solidFill>
                <a:latin typeface="+mj-lt"/>
              </a:rPr>
              <a:t>3</a:t>
            </a:r>
          </a:p>
        </p:txBody>
      </p:sp>
      <p:sp>
        <p:nvSpPr>
          <p:cNvPr id="11" name="TekstSylinder 10">
            <a:extLst>
              <a:ext uri="{FF2B5EF4-FFF2-40B4-BE49-F238E27FC236}">
                <a16:creationId xmlns:a16="http://schemas.microsoft.com/office/drawing/2014/main" id="{88C9CC9A-6253-4EA0-BD26-FD3D9EB7F3AE}"/>
              </a:ext>
            </a:extLst>
          </p:cNvPr>
          <p:cNvSpPr txBox="1"/>
          <p:nvPr/>
        </p:nvSpPr>
        <p:spPr>
          <a:xfrm>
            <a:off x="7441196" y="5282421"/>
            <a:ext cx="3578865" cy="369332"/>
          </a:xfrm>
          <a:prstGeom prst="rect">
            <a:avLst/>
          </a:prstGeom>
          <a:noFill/>
        </p:spPr>
        <p:txBody>
          <a:bodyPr wrap="none" rtlCol="0">
            <a:spAutoFit/>
          </a:bodyPr>
          <a:lstStyle/>
          <a:p>
            <a:r>
              <a:rPr lang="nb-NO" b="1" dirty="0">
                <a:solidFill>
                  <a:schemeClr val="tx1">
                    <a:lumMod val="95000"/>
                    <a:lumOff val="5000"/>
                  </a:schemeClr>
                </a:solidFill>
                <a:latin typeface="+mj-lt"/>
              </a:rPr>
              <a:t>Møte 3: Vi jobber med tiltakene</a:t>
            </a:r>
          </a:p>
        </p:txBody>
      </p:sp>
      <p:sp>
        <p:nvSpPr>
          <p:cNvPr id="77" name="Ellipse 76">
            <a:extLst>
              <a:ext uri="{FF2B5EF4-FFF2-40B4-BE49-F238E27FC236}">
                <a16:creationId xmlns:a16="http://schemas.microsoft.com/office/drawing/2014/main" id="{1210EF09-6A4F-438A-A8AD-CDE9D11AB88D}"/>
              </a:ext>
            </a:extLst>
          </p:cNvPr>
          <p:cNvSpPr/>
          <p:nvPr/>
        </p:nvSpPr>
        <p:spPr>
          <a:xfrm>
            <a:off x="6096000" y="1442874"/>
            <a:ext cx="1345197" cy="1345195"/>
          </a:xfrm>
          <a:prstGeom prst="ellipse">
            <a:avLst/>
          </a:prstGeom>
          <a:solidFill>
            <a:srgbClr val="0D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a:solidFill>
                  <a:schemeClr val="bg1"/>
                </a:solidFill>
                <a:latin typeface="+mj-lt"/>
              </a:rPr>
              <a:t>1</a:t>
            </a:r>
          </a:p>
        </p:txBody>
      </p:sp>
      <p:sp>
        <p:nvSpPr>
          <p:cNvPr id="9" name="TekstSylinder 8">
            <a:extLst>
              <a:ext uri="{FF2B5EF4-FFF2-40B4-BE49-F238E27FC236}">
                <a16:creationId xmlns:a16="http://schemas.microsoft.com/office/drawing/2014/main" id="{CD37DB3A-720C-4CF9-83BB-7D0A3EC06087}"/>
              </a:ext>
            </a:extLst>
          </p:cNvPr>
          <p:cNvSpPr txBox="1"/>
          <p:nvPr/>
        </p:nvSpPr>
        <p:spPr>
          <a:xfrm>
            <a:off x="7441197" y="1930805"/>
            <a:ext cx="2950488" cy="369332"/>
          </a:xfrm>
          <a:prstGeom prst="rect">
            <a:avLst/>
          </a:prstGeom>
          <a:noFill/>
        </p:spPr>
        <p:txBody>
          <a:bodyPr wrap="none" rtlCol="0">
            <a:spAutoFit/>
          </a:bodyPr>
          <a:lstStyle/>
          <a:p>
            <a:r>
              <a:rPr lang="nb-NO" b="1">
                <a:solidFill>
                  <a:schemeClr val="tx1">
                    <a:lumMod val="95000"/>
                    <a:lumOff val="5000"/>
                  </a:schemeClr>
                </a:solidFill>
                <a:latin typeface="+mj-lt"/>
              </a:rPr>
              <a:t>Møte 1: Vi forbereder oss</a:t>
            </a:r>
          </a:p>
        </p:txBody>
      </p:sp>
      <p:sp>
        <p:nvSpPr>
          <p:cNvPr id="26" name="Rektangel 25">
            <a:extLst>
              <a:ext uri="{FF2B5EF4-FFF2-40B4-BE49-F238E27FC236}">
                <a16:creationId xmlns:a16="http://schemas.microsoft.com/office/drawing/2014/main" id="{672CD04C-6176-4FAC-8BDF-54C981F718C7}"/>
              </a:ext>
            </a:extLst>
          </p:cNvPr>
          <p:cNvSpPr/>
          <p:nvPr/>
        </p:nvSpPr>
        <p:spPr>
          <a:xfrm>
            <a:off x="7519481" y="0"/>
            <a:ext cx="4672519"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latin typeface="+mj-lt"/>
              </a:rPr>
              <a:t>Til bruk i møte 1 for å orientere om prosessen dere skal igjennom,</a:t>
            </a:r>
          </a:p>
        </p:txBody>
      </p:sp>
      <p:sp>
        <p:nvSpPr>
          <p:cNvPr id="16" name="TekstSylinder 15">
            <a:extLst>
              <a:ext uri="{FF2B5EF4-FFF2-40B4-BE49-F238E27FC236}">
                <a16:creationId xmlns:a16="http://schemas.microsoft.com/office/drawing/2014/main" id="{71FFCA2A-A57F-45C0-8A49-F9AD169191BC}"/>
              </a:ext>
            </a:extLst>
          </p:cNvPr>
          <p:cNvSpPr txBox="1"/>
          <p:nvPr/>
        </p:nvSpPr>
        <p:spPr>
          <a:xfrm>
            <a:off x="1440040" y="3252670"/>
            <a:ext cx="2553904" cy="1077218"/>
          </a:xfrm>
          <a:prstGeom prst="rect">
            <a:avLst/>
          </a:prstGeom>
          <a:noFill/>
        </p:spPr>
        <p:txBody>
          <a:bodyPr wrap="none" rtlCol="0">
            <a:spAutoFit/>
          </a:bodyPr>
          <a:lstStyle/>
          <a:p>
            <a:pPr algn="ctr"/>
            <a:r>
              <a:rPr lang="nb-NO" sz="2400">
                <a:latin typeface="+mj-lt"/>
              </a:rPr>
              <a:t>Vi skal ha </a:t>
            </a:r>
          </a:p>
          <a:p>
            <a:pPr algn="ctr"/>
            <a:r>
              <a:rPr lang="nb-NO" sz="4000" b="1">
                <a:latin typeface="+mj-lt"/>
              </a:rPr>
              <a:t>tre møter </a:t>
            </a:r>
          </a:p>
        </p:txBody>
      </p:sp>
    </p:spTree>
    <p:extLst>
      <p:ext uri="{BB962C8B-B14F-4D97-AF65-F5344CB8AC3E}">
        <p14:creationId xmlns:p14="http://schemas.microsoft.com/office/powerpoint/2010/main" val="235970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234460-E71E-4D82-98C9-6D5C8D54EBCC}"/>
              </a:ext>
            </a:extLst>
          </p:cNvPr>
          <p:cNvSpPr>
            <a:spLocks noGrp="1"/>
          </p:cNvSpPr>
          <p:nvPr>
            <p:ph type="title"/>
          </p:nvPr>
        </p:nvSpPr>
        <p:spPr/>
        <p:txBody>
          <a:bodyPr/>
          <a:lstStyle/>
          <a:p>
            <a:r>
              <a:rPr lang="nb-NO" dirty="0"/>
              <a:t>Kjøreregler når vi skal jobbe med resultatene</a:t>
            </a:r>
          </a:p>
        </p:txBody>
      </p:sp>
      <p:sp>
        <p:nvSpPr>
          <p:cNvPr id="6" name="Plassholder for innhold 2">
            <a:extLst>
              <a:ext uri="{FF2B5EF4-FFF2-40B4-BE49-F238E27FC236}">
                <a16:creationId xmlns:a16="http://schemas.microsoft.com/office/drawing/2014/main" id="{1A71CAF6-9F7E-4A3D-B9BE-C3060C79CA2E}"/>
              </a:ext>
            </a:extLst>
          </p:cNvPr>
          <p:cNvSpPr txBox="1">
            <a:spLocks/>
          </p:cNvSpPr>
          <p:nvPr/>
        </p:nvSpPr>
        <p:spPr>
          <a:xfrm>
            <a:off x="536575" y="1220097"/>
            <a:ext cx="11279680" cy="4351338"/>
          </a:xfrm>
          <a:prstGeom prst="rect">
            <a:avLst/>
          </a:prstGeom>
        </p:spPr>
        <p:txBody>
          <a:bodyPr>
            <a:normAutofit fontScale="92500" lnSpcReduction="10000"/>
          </a:bodyPr>
          <a:lst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dirty="0"/>
              <a:t>For å få en god gjennomføring av møtene fremover kan det være lurt at vi er enige om noen kjøreregler slik vi snakket om før i svarte på MUST. </a:t>
            </a:r>
          </a:p>
          <a:p>
            <a:pPr marL="0" indent="0">
              <a:buFont typeface="Arial" panose="020B0604020202020204" pitchFamily="34" charset="0"/>
              <a:buNone/>
            </a:pPr>
            <a:endParaRPr lang="nb-NO" dirty="0"/>
          </a:p>
          <a:p>
            <a:r>
              <a:rPr lang="nb-NO" dirty="0"/>
              <a:t>Forslag til kjøreregler: </a:t>
            </a:r>
          </a:p>
          <a:p>
            <a:pPr lvl="1"/>
            <a:r>
              <a:rPr lang="nb-NO" dirty="0"/>
              <a:t>Ingen av oss vet hvordan andre egentlig har det. </a:t>
            </a:r>
          </a:p>
          <a:p>
            <a:pPr lvl="1"/>
            <a:r>
              <a:rPr lang="nb-NO" dirty="0"/>
              <a:t>Alle stemmer er like gyldige. </a:t>
            </a:r>
          </a:p>
          <a:p>
            <a:pPr lvl="1"/>
            <a:r>
              <a:rPr lang="nb-NO" dirty="0"/>
              <a:t>Ingen synspunkter er feil.</a:t>
            </a:r>
          </a:p>
          <a:p>
            <a:pPr lvl="1"/>
            <a:r>
              <a:rPr lang="nb-NO" dirty="0"/>
              <a:t>Vi snakker i jeg-setninger og tar ansvar for det vi sier.</a:t>
            </a:r>
          </a:p>
          <a:p>
            <a:pPr lvl="1"/>
            <a:r>
              <a:rPr lang="nb-NO" dirty="0"/>
              <a:t>Når resultatene foreligger skal vi ikke snakke skyld, men forbedringer.</a:t>
            </a:r>
          </a:p>
          <a:p>
            <a:pPr lvl="1"/>
            <a:r>
              <a:rPr lang="nb-NO" dirty="0"/>
              <a:t>Alle tar ansvar for at taletid fordeles på alle som ønsker å si noe.</a:t>
            </a:r>
          </a:p>
          <a:p>
            <a:endParaRPr lang="nb-NO" dirty="0"/>
          </a:p>
          <a:p>
            <a:r>
              <a:rPr lang="nb-NO" dirty="0"/>
              <a:t>Er det flere eller andre spillerregler vi bør ha?</a:t>
            </a:r>
            <a:endParaRPr lang="nb-NO" dirty="0">
              <a:latin typeface="Arial" panose="020B0604020202020204" pitchFamily="34" charset="0"/>
            </a:endParaRPr>
          </a:p>
        </p:txBody>
      </p:sp>
      <p:sp>
        <p:nvSpPr>
          <p:cNvPr id="9" name="Rektangel 8">
            <a:extLst>
              <a:ext uri="{FF2B5EF4-FFF2-40B4-BE49-F238E27FC236}">
                <a16:creationId xmlns:a16="http://schemas.microsoft.com/office/drawing/2014/main" id="{F0C3ADCC-8F0F-4BB4-AECB-FFCE536CBE99}"/>
              </a:ext>
            </a:extLst>
          </p:cNvPr>
          <p:cNvSpPr/>
          <p:nvPr/>
        </p:nvSpPr>
        <p:spPr>
          <a:xfrm>
            <a:off x="7519481" y="0"/>
            <a:ext cx="4672519"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 1 for å diskutere kjøreregler</a:t>
            </a:r>
          </a:p>
        </p:txBody>
      </p:sp>
    </p:spTree>
    <p:extLst>
      <p:ext uri="{BB962C8B-B14F-4D97-AF65-F5344CB8AC3E}">
        <p14:creationId xmlns:p14="http://schemas.microsoft.com/office/powerpoint/2010/main" val="233846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234460-E71E-4D82-98C9-6D5C8D54EBCC}"/>
              </a:ext>
            </a:extLst>
          </p:cNvPr>
          <p:cNvSpPr>
            <a:spLocks noGrp="1"/>
          </p:cNvSpPr>
          <p:nvPr>
            <p:ph type="title"/>
          </p:nvPr>
        </p:nvSpPr>
        <p:spPr/>
        <p:txBody>
          <a:bodyPr/>
          <a:lstStyle/>
          <a:p>
            <a:r>
              <a:rPr lang="nb-NO" dirty="0"/>
              <a:t>Overordnede resultater på vår kontor/seksjon/avdeling</a:t>
            </a:r>
          </a:p>
        </p:txBody>
      </p:sp>
      <p:sp>
        <p:nvSpPr>
          <p:cNvPr id="3" name="Rektangel 2">
            <a:extLst>
              <a:ext uri="{FF2B5EF4-FFF2-40B4-BE49-F238E27FC236}">
                <a16:creationId xmlns:a16="http://schemas.microsoft.com/office/drawing/2014/main" id="{C76D7ABA-2A54-4389-B413-3C9EDB508FCF}"/>
              </a:ext>
            </a:extLst>
          </p:cNvPr>
          <p:cNvSpPr/>
          <p:nvPr/>
        </p:nvSpPr>
        <p:spPr>
          <a:xfrm>
            <a:off x="1143000" y="2037945"/>
            <a:ext cx="9905999" cy="1673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dirty="0"/>
              <a:t>Dette lysbildet må du erstatte med lysbilde nr.8 «Hvordan ser ditt arbeidsmiljø ut?» i resultatrapporten du har mottatt for din enhet.</a:t>
            </a:r>
          </a:p>
          <a:p>
            <a:pPr algn="ctr"/>
            <a:endParaRPr lang="nb-NO" sz="2000" b="1" dirty="0"/>
          </a:p>
          <a:p>
            <a:pPr algn="ctr"/>
            <a:r>
              <a:rPr lang="nb-NO" sz="2000" b="1" dirty="0"/>
              <a:t>Hvis din enhet ikke har mottatt egne resultater kan du ta utgangspunkt i samme lysbilde for overordnet enhet/hele virksomheten.</a:t>
            </a:r>
          </a:p>
        </p:txBody>
      </p:sp>
      <p:sp>
        <p:nvSpPr>
          <p:cNvPr id="6" name="Rektangel 5">
            <a:extLst>
              <a:ext uri="{FF2B5EF4-FFF2-40B4-BE49-F238E27FC236}">
                <a16:creationId xmlns:a16="http://schemas.microsoft.com/office/drawing/2014/main" id="{CAB64E81-2691-4595-9F21-B5AD506CF800}"/>
              </a:ext>
            </a:extLst>
          </p:cNvPr>
          <p:cNvSpPr/>
          <p:nvPr/>
        </p:nvSpPr>
        <p:spPr>
          <a:xfrm>
            <a:off x="7519481" y="0"/>
            <a:ext cx="4672519"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 1 for å vise de overordnede resultatene dere har mottatt.</a:t>
            </a:r>
          </a:p>
        </p:txBody>
      </p:sp>
    </p:spTree>
    <p:extLst>
      <p:ext uri="{BB962C8B-B14F-4D97-AF65-F5344CB8AC3E}">
        <p14:creationId xmlns:p14="http://schemas.microsoft.com/office/powerpoint/2010/main" val="368546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234460-E71E-4D82-98C9-6D5C8D54EBCC}"/>
              </a:ext>
            </a:extLst>
          </p:cNvPr>
          <p:cNvSpPr>
            <a:spLocks noGrp="1"/>
          </p:cNvSpPr>
          <p:nvPr>
            <p:ph type="title"/>
          </p:nvPr>
        </p:nvSpPr>
        <p:spPr/>
        <p:txBody>
          <a:bodyPr/>
          <a:lstStyle/>
          <a:p>
            <a:r>
              <a:rPr lang="nb-NO"/>
              <a:t>Forberedelse til neste møte</a:t>
            </a:r>
          </a:p>
        </p:txBody>
      </p:sp>
      <p:sp>
        <p:nvSpPr>
          <p:cNvPr id="6" name="Rektangel 5">
            <a:extLst>
              <a:ext uri="{FF2B5EF4-FFF2-40B4-BE49-F238E27FC236}">
                <a16:creationId xmlns:a16="http://schemas.microsoft.com/office/drawing/2014/main" id="{CAB64E81-2691-4595-9F21-B5AD506CF800}"/>
              </a:ext>
            </a:extLst>
          </p:cNvPr>
          <p:cNvSpPr/>
          <p:nvPr/>
        </p:nvSpPr>
        <p:spPr>
          <a:xfrm>
            <a:off x="7519481" y="0"/>
            <a:ext cx="4672519" cy="364228"/>
          </a:xfrm>
          <a:prstGeom prst="rect">
            <a:avLst/>
          </a:prstGeom>
          <a:solidFill>
            <a:srgbClr val="0A8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bg1"/>
                </a:solidFill>
              </a:rPr>
              <a:t>Til bruk i møte 1 for å forberede medarbeiderne til neste møte</a:t>
            </a:r>
          </a:p>
        </p:txBody>
      </p:sp>
      <p:sp>
        <p:nvSpPr>
          <p:cNvPr id="8" name="Plassholder for innhold 2">
            <a:extLst>
              <a:ext uri="{FF2B5EF4-FFF2-40B4-BE49-F238E27FC236}">
                <a16:creationId xmlns:a16="http://schemas.microsoft.com/office/drawing/2014/main" id="{CE09A96F-F1DF-4114-A50F-C65136AECECD}"/>
              </a:ext>
            </a:extLst>
          </p:cNvPr>
          <p:cNvSpPr txBox="1">
            <a:spLocks/>
          </p:cNvSpPr>
          <p:nvPr/>
        </p:nvSpPr>
        <p:spPr>
          <a:xfrm>
            <a:off x="536575" y="1220097"/>
            <a:ext cx="11279680" cy="4351338"/>
          </a:xfrm>
          <a:prstGeom prst="rect">
            <a:avLst/>
          </a:prstGeom>
        </p:spPr>
        <p:txBody>
          <a:bodyPr>
            <a:normAutofit/>
          </a:bodyPr>
          <a:lst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nb-NO" dirty="0">
                <a:latin typeface="Arial" panose="020B0604020202020204" pitchFamily="34" charset="0"/>
              </a:rPr>
              <a:t>Leder: jeg sender dere rapporten etter møte i dag.</a:t>
            </a:r>
          </a:p>
          <a:p>
            <a:pPr>
              <a:buFont typeface="Wingdings" panose="05000000000000000000" pitchFamily="2" charset="2"/>
              <a:buChar char="§"/>
            </a:pPr>
            <a:r>
              <a:rPr lang="nb-NO" dirty="0"/>
              <a:t>Alle: ser på resultatene før møtet for å være forberedt til</a:t>
            </a:r>
          </a:p>
          <a:p>
            <a:pPr>
              <a:buFont typeface="Wingdings" panose="05000000000000000000" pitchFamily="2" charset="2"/>
              <a:buChar char="§"/>
            </a:pPr>
            <a:endParaRPr lang="nb-NO" dirty="0"/>
          </a:p>
          <a:p>
            <a:pPr>
              <a:buFont typeface="Wingdings" panose="05000000000000000000" pitchFamily="2" charset="2"/>
              <a:buChar char="Ø"/>
            </a:pPr>
            <a:r>
              <a:rPr lang="nb-NO" dirty="0">
                <a:latin typeface="Arial" panose="020B0604020202020204" pitchFamily="34" charset="0"/>
              </a:rPr>
              <a:t>Felles mål: vi bruker tiden best mulig.</a:t>
            </a:r>
          </a:p>
        </p:txBody>
      </p:sp>
    </p:spTree>
    <p:extLst>
      <p:ext uri="{BB962C8B-B14F-4D97-AF65-F5344CB8AC3E}">
        <p14:creationId xmlns:p14="http://schemas.microsoft.com/office/powerpoint/2010/main" val="28034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D047CF-6D0F-4A43-B223-92C073494F9C}"/>
              </a:ext>
            </a:extLst>
          </p:cNvPr>
          <p:cNvSpPr>
            <a:spLocks noGrp="1"/>
          </p:cNvSpPr>
          <p:nvPr>
            <p:ph type="title"/>
          </p:nvPr>
        </p:nvSpPr>
        <p:spPr/>
        <p:txBody>
          <a:bodyPr/>
          <a:lstStyle/>
          <a:p>
            <a:r>
              <a:rPr lang="nb-NO" b="1" dirty="0">
                <a:solidFill>
                  <a:schemeClr val="tx1">
                    <a:lumMod val="95000"/>
                    <a:lumOff val="5000"/>
                  </a:schemeClr>
                </a:solidFill>
              </a:rPr>
              <a:t>Møte 2: Dere jobber med resultatene</a:t>
            </a:r>
          </a:p>
        </p:txBody>
      </p:sp>
      <p:sp>
        <p:nvSpPr>
          <p:cNvPr id="3" name="Plassholder for innhold 2">
            <a:extLst>
              <a:ext uri="{FF2B5EF4-FFF2-40B4-BE49-F238E27FC236}">
                <a16:creationId xmlns:a16="http://schemas.microsoft.com/office/drawing/2014/main" id="{5CF2B740-C057-4380-A443-7BC02E4334AD}"/>
              </a:ext>
            </a:extLst>
          </p:cNvPr>
          <p:cNvSpPr>
            <a:spLocks noGrp="1"/>
          </p:cNvSpPr>
          <p:nvPr>
            <p:ph sz="quarter" idx="13"/>
          </p:nvPr>
        </p:nvSpPr>
        <p:spPr>
          <a:xfrm>
            <a:off x="536575" y="1038225"/>
            <a:ext cx="10832151" cy="4781549"/>
          </a:xfrm>
        </p:spPr>
        <p:txBody>
          <a:bodyPr/>
          <a:lstStyle/>
          <a:p>
            <a:r>
              <a:rPr lang="nb-NO" sz="1400" dirty="0">
                <a:latin typeface="+mj-lt"/>
              </a:rPr>
              <a:t>Gjennomfør møte nr.2 senest en uke etter møte nr.1. </a:t>
            </a:r>
          </a:p>
          <a:p>
            <a:endParaRPr lang="nb-NO" sz="1400" dirty="0">
              <a:latin typeface="+mj-lt"/>
            </a:endParaRPr>
          </a:p>
          <a:p>
            <a:r>
              <a:rPr lang="nb-NO" sz="1400" dirty="0">
                <a:latin typeface="+mj-lt"/>
              </a:rPr>
              <a:t>Viktige mål med møtene 2 og 3 er </a:t>
            </a:r>
          </a:p>
          <a:p>
            <a:pPr lvl="1"/>
            <a:r>
              <a:rPr lang="nb-NO" sz="1400" dirty="0">
                <a:latin typeface="+mj-lt"/>
              </a:rPr>
              <a:t>at du som leder følger opp undersøkelsen sammen med din enhet</a:t>
            </a:r>
          </a:p>
          <a:p>
            <a:pPr lvl="1"/>
            <a:r>
              <a:rPr lang="nb-NO" sz="1400" dirty="0">
                <a:latin typeface="+mj-lt"/>
              </a:rPr>
              <a:t>at diskusjonen struktureres slik at alle medarbeiderne får medvirke i å tolke resultatene. </a:t>
            </a:r>
          </a:p>
          <a:p>
            <a:pPr lvl="1"/>
            <a:r>
              <a:rPr lang="nb-NO" sz="1400" dirty="0">
                <a:latin typeface="+mj-lt"/>
              </a:rPr>
              <a:t>at medarbeidere bidrar inn i utviklingen av tiltak. </a:t>
            </a:r>
          </a:p>
          <a:p>
            <a:pPr lvl="1"/>
            <a:r>
              <a:rPr lang="nb-NO" sz="1400" dirty="0">
                <a:latin typeface="+mj-lt"/>
              </a:rPr>
              <a:t>at dere sammen etablerer eierskap og engasjement i tillegg til ansvarliggjøring hos alle for et godt arbeidsmiljø. </a:t>
            </a:r>
          </a:p>
          <a:p>
            <a:pPr marL="216000" lvl="1" indent="0">
              <a:buNone/>
            </a:pPr>
            <a:endParaRPr lang="nb-NO" sz="1100" dirty="0">
              <a:latin typeface="+mj-lt"/>
            </a:endParaRPr>
          </a:p>
          <a:p>
            <a:pPr marL="216000" lvl="1" indent="0">
              <a:buNone/>
            </a:pPr>
            <a:endParaRPr lang="nb-NO" sz="1100" dirty="0">
              <a:latin typeface="+mj-lt"/>
            </a:endParaRPr>
          </a:p>
          <a:p>
            <a:pPr marL="0" indent="0">
              <a:buNone/>
            </a:pPr>
            <a:r>
              <a:rPr lang="nb-NO" sz="1400" dirty="0">
                <a:latin typeface="+mj-lt"/>
              </a:rPr>
              <a:t>Før du går videre med metodikken i denne presentasjonen er det viktig at du gjør en vurdering om den passer hos dere. Hvis du mener det er ekstraordinære forhold rundt arbeidsmiljøet på din enhet som for eksempel høyt konfliktnivå eller ikke et samlet organisert arbeidsmiljø i enheten, bør du vurdere andre oppfølgingsmetoder enn det som skisseres i denne presentasjonen. </a:t>
            </a:r>
          </a:p>
          <a:p>
            <a:pPr marL="0" indent="0">
              <a:buNone/>
            </a:pPr>
            <a:r>
              <a:rPr lang="nb-NO" sz="1400" dirty="0">
                <a:latin typeface="+mj-lt"/>
              </a:rPr>
              <a:t>Om metodikken i denne presentasjonen ikke passer for deg kan det være lurt å ta kontakt med HR/Personal, verneombud eller tillitsvalgt for å diskutere hva som kan være en hensiktsmessig tilnærming for å følge opp dine resultater. Om din virksomhet har en bedriftshelsetjeneste kan denne også være en kilde til rådgivning for hvordan du bør følge opp resultatene dine.</a:t>
            </a:r>
          </a:p>
          <a:p>
            <a:pPr marL="216000" lvl="1" indent="0">
              <a:buNone/>
            </a:pPr>
            <a:endParaRPr lang="nb-NO" sz="1100" dirty="0">
              <a:latin typeface="+mj-lt"/>
            </a:endParaRPr>
          </a:p>
        </p:txBody>
      </p:sp>
      <p:sp>
        <p:nvSpPr>
          <p:cNvPr id="5" name="Rektangel 4">
            <a:extLst>
              <a:ext uri="{FF2B5EF4-FFF2-40B4-BE49-F238E27FC236}">
                <a16:creationId xmlns:a16="http://schemas.microsoft.com/office/drawing/2014/main" id="{2EF5CB25-5A00-4B26-A559-EB1206712AF1}"/>
              </a:ext>
            </a:extLst>
          </p:cNvPr>
          <p:cNvSpPr/>
          <p:nvPr/>
        </p:nvSpPr>
        <p:spPr>
          <a:xfrm>
            <a:off x="9066179" y="0"/>
            <a:ext cx="3125821" cy="364228"/>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a:solidFill>
                  <a:schemeClr val="tx1"/>
                </a:solidFill>
                <a:latin typeface="+mj-lt"/>
              </a:rPr>
              <a:t>Forberedelse/ veiledning til deg som leder</a:t>
            </a:r>
          </a:p>
        </p:txBody>
      </p:sp>
    </p:spTree>
    <p:extLst>
      <p:ext uri="{BB962C8B-B14F-4D97-AF65-F5344CB8AC3E}">
        <p14:creationId xmlns:p14="http://schemas.microsoft.com/office/powerpoint/2010/main" val="403710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Presentasjon1" id="{753E8FCF-C035-4081-AF3F-2382C554AD27}" vid="{F067D253-1E1C-49BB-B214-3737CA916E28}"/>
    </a:ext>
  </a:extLst>
</a:theme>
</file>

<file path=ppt/theme/theme2.xml><?xml version="1.0" encoding="utf-8"?>
<a:theme xmlns:a="http://schemas.openxmlformats.org/drawingml/2006/main" name="Office-tema">
  <a:themeElements>
    <a:clrScheme name="Egendefinert 104">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Egendefinert 103">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DFO-PPT-TILPASSET</Template>
  <TotalTime>0</TotalTime>
  <Words>3970</Words>
  <Application>Microsoft Office PowerPoint</Application>
  <PresentationFormat>Widescreen</PresentationFormat>
  <Paragraphs>464</Paragraphs>
  <Slides>30</Slides>
  <Notes>13</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30</vt:i4>
      </vt:variant>
    </vt:vector>
  </HeadingPairs>
  <TitlesOfParts>
    <vt:vector size="37" baseType="lpstr">
      <vt:lpstr>Arial</vt:lpstr>
      <vt:lpstr>Arial Regular</vt:lpstr>
      <vt:lpstr>Calibri</vt:lpstr>
      <vt:lpstr>System Font Regular</vt:lpstr>
      <vt:lpstr>Times New Roman</vt:lpstr>
      <vt:lpstr>Wingdings</vt:lpstr>
      <vt:lpstr>DFØ ppt mal</vt:lpstr>
      <vt:lpstr>Must</vt:lpstr>
      <vt:lpstr>Veiledning i bruk av denne presentasjonen</vt:lpstr>
      <vt:lpstr>Tre møter til oppfølging av medarbeiderundersøkelsen i din enhet</vt:lpstr>
      <vt:lpstr>Møte 1: Dere forbereder dere</vt:lpstr>
      <vt:lpstr>Informasjon om oppfølgingsprosessen hos oss</vt:lpstr>
      <vt:lpstr>Kjøreregler når vi skal jobbe med resultatene</vt:lpstr>
      <vt:lpstr>Overordnede resultater på vår kontor/seksjon/avdeling</vt:lpstr>
      <vt:lpstr>Forberedelse til neste møte</vt:lpstr>
      <vt:lpstr>Møte 2: Dere jobber med resultatene</vt:lpstr>
      <vt:lpstr>Møte 2: Dere jobber med resultatene</vt:lpstr>
      <vt:lpstr>Agenda – Vi jobber med resultatene</vt:lpstr>
      <vt:lpstr>1. Målsetning med møtet </vt:lpstr>
      <vt:lpstr>2. Om kartlegging av arbeidsmiljø og arbeidsinnhold</vt:lpstr>
      <vt:lpstr>3. Hva har blitt kartlagt?</vt:lpstr>
      <vt:lpstr>4. Gjennomgang resultater - alternativer</vt:lpstr>
      <vt:lpstr>4.1.(a) Gjennomgang av overordnede resultater i plenum</vt:lpstr>
      <vt:lpstr>4.2. (a) Tolkning og diskusjon av resultatene i mindre grupper</vt:lpstr>
      <vt:lpstr>4.2. Tolkning og diskusjon av resultatene i mindre grupper</vt:lpstr>
      <vt:lpstr>4b. Gjennomgang av overordnede resultater i plenum</vt:lpstr>
      <vt:lpstr>4.3. Deling av gruppediskusjoner i plenum</vt:lpstr>
      <vt:lpstr>5. Forberedelse til neste møte</vt:lpstr>
      <vt:lpstr>Møte 3: Vi jobber med tiltakene</vt:lpstr>
      <vt:lpstr>Agenda – vi jobber med tiltakene</vt:lpstr>
      <vt:lpstr>1. Målsetning med møtet</vt:lpstr>
      <vt:lpstr>2. Oppsummering fra forrige møte</vt:lpstr>
      <vt:lpstr>3. Diskusjonsoppgave for gruppene</vt:lpstr>
      <vt:lpstr>4. Diskusjon om hva man bør gjøre  - gruppeoppgave</vt:lpstr>
      <vt:lpstr>4. Deling av gruppediskusjonene i plenum</vt:lpstr>
      <vt:lpstr>6. Veien videre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2022-10-05T11:59:39Z</dcterms:created>
  <dcterms:modified xsi:type="dcterms:W3CDTF">2022-10-05T12:00:41Z</dcterms:modified>
</cp:coreProperties>
</file>