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sldIdLst>
    <p:sldId id="276" r:id="rId5"/>
    <p:sldId id="281" r:id="rId6"/>
    <p:sldId id="277" r:id="rId7"/>
    <p:sldId id="273" r:id="rId8"/>
    <p:sldId id="272" r:id="rId9"/>
    <p:sldId id="282" r:id="rId10"/>
    <p:sldId id="271" r:id="rId11"/>
    <p:sldId id="262" r:id="rId12"/>
    <p:sldId id="258" r:id="rId13"/>
    <p:sldId id="263" r:id="rId14"/>
    <p:sldId id="259" r:id="rId15"/>
    <p:sldId id="269" r:id="rId16"/>
    <p:sldId id="261" r:id="rId17"/>
    <p:sldId id="257" r:id="rId18"/>
    <p:sldId id="278" r:id="rId19"/>
    <p:sldId id="280" r:id="rId20"/>
    <p:sldId id="279" r:id="rId21"/>
    <p:sldId id="264" r:id="rId22"/>
    <p:sldId id="265" r:id="rId23"/>
    <p:sldId id="26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Source Sans Pro" panose="020B0503030403020204" pitchFamily="34" charset="0"/>
      <p:regular r:id="rId30"/>
      <p:bold r:id="rId31"/>
      <p:italic r:id="rId32"/>
      <p:boldItalic r:id="rId33"/>
    </p:embeddedFont>
    <p:embeddedFont>
      <p:font typeface="Source Serif Pro Black"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4FA21-0295-4CD2-9200-40E964386A24}" type="datetimeFigureOut">
              <a:rPr lang="nb-NO" smtClean="0"/>
              <a:t>26.01.2021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E23FB-A6D6-4230-ABAB-9E8F20C9FF75}" type="slidenum">
              <a:rPr lang="nb-NO" smtClean="0"/>
              <a:t>‹#›</a:t>
            </a:fld>
            <a:endParaRPr lang="nb-NO"/>
          </a:p>
        </p:txBody>
      </p:sp>
    </p:spTree>
    <p:extLst>
      <p:ext uri="{BB962C8B-B14F-4D97-AF65-F5344CB8AC3E}">
        <p14:creationId xmlns:p14="http://schemas.microsoft.com/office/powerpoint/2010/main" val="2604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a:t>
            </a:fld>
            <a:endParaRPr lang="nb-NO"/>
          </a:p>
        </p:txBody>
      </p:sp>
    </p:spTree>
    <p:extLst>
      <p:ext uri="{BB962C8B-B14F-4D97-AF65-F5344CB8AC3E}">
        <p14:creationId xmlns:p14="http://schemas.microsoft.com/office/powerpoint/2010/main" val="3131893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10</a:t>
            </a:fld>
            <a:endParaRPr lang="nb-NO"/>
          </a:p>
        </p:txBody>
      </p:sp>
    </p:spTree>
    <p:extLst>
      <p:ext uri="{BB962C8B-B14F-4D97-AF65-F5344CB8AC3E}">
        <p14:creationId xmlns:p14="http://schemas.microsoft.com/office/powerpoint/2010/main" val="280623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12</a:t>
            </a:fld>
            <a:endParaRPr lang="nb-NO"/>
          </a:p>
        </p:txBody>
      </p:sp>
    </p:spTree>
    <p:extLst>
      <p:ext uri="{BB962C8B-B14F-4D97-AF65-F5344CB8AC3E}">
        <p14:creationId xmlns:p14="http://schemas.microsoft.com/office/powerpoint/2010/main" val="118727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13</a:t>
            </a:fld>
            <a:endParaRPr lang="nb-NO"/>
          </a:p>
        </p:txBody>
      </p:sp>
    </p:spTree>
    <p:extLst>
      <p:ext uri="{BB962C8B-B14F-4D97-AF65-F5344CB8AC3E}">
        <p14:creationId xmlns:p14="http://schemas.microsoft.com/office/powerpoint/2010/main" val="2184651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14</a:t>
            </a:fld>
            <a:endParaRPr lang="nb-NO"/>
          </a:p>
        </p:txBody>
      </p:sp>
    </p:spTree>
    <p:extLst>
      <p:ext uri="{BB962C8B-B14F-4D97-AF65-F5344CB8AC3E}">
        <p14:creationId xmlns:p14="http://schemas.microsoft.com/office/powerpoint/2010/main" val="193992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15</a:t>
            </a:fld>
            <a:endParaRPr lang="nb-NO"/>
          </a:p>
        </p:txBody>
      </p:sp>
    </p:spTree>
    <p:extLst>
      <p:ext uri="{BB962C8B-B14F-4D97-AF65-F5344CB8AC3E}">
        <p14:creationId xmlns:p14="http://schemas.microsoft.com/office/powerpoint/2010/main" val="429397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16</a:t>
            </a:fld>
            <a:endParaRPr lang="nb-NO"/>
          </a:p>
        </p:txBody>
      </p:sp>
    </p:spTree>
    <p:extLst>
      <p:ext uri="{BB962C8B-B14F-4D97-AF65-F5344CB8AC3E}">
        <p14:creationId xmlns:p14="http://schemas.microsoft.com/office/powerpoint/2010/main" val="3255583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17</a:t>
            </a:fld>
            <a:endParaRPr lang="nb-NO"/>
          </a:p>
        </p:txBody>
      </p:sp>
    </p:spTree>
    <p:extLst>
      <p:ext uri="{BB962C8B-B14F-4D97-AF65-F5344CB8AC3E}">
        <p14:creationId xmlns:p14="http://schemas.microsoft.com/office/powerpoint/2010/main" val="284971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19</a:t>
            </a:fld>
            <a:endParaRPr lang="nb-NO"/>
          </a:p>
        </p:txBody>
      </p:sp>
    </p:spTree>
    <p:extLst>
      <p:ext uri="{BB962C8B-B14F-4D97-AF65-F5344CB8AC3E}">
        <p14:creationId xmlns:p14="http://schemas.microsoft.com/office/powerpoint/2010/main" val="312384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2</a:t>
            </a:fld>
            <a:endParaRPr lang="nb-NO"/>
          </a:p>
        </p:txBody>
      </p:sp>
    </p:spTree>
    <p:extLst>
      <p:ext uri="{BB962C8B-B14F-4D97-AF65-F5344CB8AC3E}">
        <p14:creationId xmlns:p14="http://schemas.microsoft.com/office/powerpoint/2010/main" val="203716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3</a:t>
            </a:fld>
            <a:endParaRPr lang="nb-NO"/>
          </a:p>
        </p:txBody>
      </p:sp>
    </p:spTree>
    <p:extLst>
      <p:ext uri="{BB962C8B-B14F-4D97-AF65-F5344CB8AC3E}">
        <p14:creationId xmlns:p14="http://schemas.microsoft.com/office/powerpoint/2010/main" val="62800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4</a:t>
            </a:fld>
            <a:endParaRPr lang="nb-NO"/>
          </a:p>
        </p:txBody>
      </p:sp>
    </p:spTree>
    <p:extLst>
      <p:ext uri="{BB962C8B-B14F-4D97-AF65-F5344CB8AC3E}">
        <p14:creationId xmlns:p14="http://schemas.microsoft.com/office/powerpoint/2010/main" val="60619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5</a:t>
            </a:fld>
            <a:endParaRPr lang="nb-NO"/>
          </a:p>
        </p:txBody>
      </p:sp>
    </p:spTree>
    <p:extLst>
      <p:ext uri="{BB962C8B-B14F-4D97-AF65-F5344CB8AC3E}">
        <p14:creationId xmlns:p14="http://schemas.microsoft.com/office/powerpoint/2010/main" val="41818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6</a:t>
            </a:fld>
            <a:endParaRPr lang="nb-NO"/>
          </a:p>
        </p:txBody>
      </p:sp>
    </p:spTree>
    <p:extLst>
      <p:ext uri="{BB962C8B-B14F-4D97-AF65-F5344CB8AC3E}">
        <p14:creationId xmlns:p14="http://schemas.microsoft.com/office/powerpoint/2010/main" val="2395538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7</a:t>
            </a:fld>
            <a:endParaRPr lang="nb-NO"/>
          </a:p>
        </p:txBody>
      </p:sp>
    </p:spTree>
    <p:extLst>
      <p:ext uri="{BB962C8B-B14F-4D97-AF65-F5344CB8AC3E}">
        <p14:creationId xmlns:p14="http://schemas.microsoft.com/office/powerpoint/2010/main" val="18056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8</a:t>
            </a:fld>
            <a:endParaRPr lang="nb-NO"/>
          </a:p>
        </p:txBody>
      </p:sp>
    </p:spTree>
    <p:extLst>
      <p:ext uri="{BB962C8B-B14F-4D97-AF65-F5344CB8AC3E}">
        <p14:creationId xmlns:p14="http://schemas.microsoft.com/office/powerpoint/2010/main" val="157643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DE23FB-A6D6-4230-ABAB-9E8F20C9FF75}" type="slidenum">
              <a:rPr lang="nb-NO" smtClean="0"/>
              <a:t>9</a:t>
            </a:fld>
            <a:endParaRPr lang="nb-NO"/>
          </a:p>
        </p:txBody>
      </p:sp>
    </p:spTree>
    <p:extLst>
      <p:ext uri="{BB962C8B-B14F-4D97-AF65-F5344CB8AC3E}">
        <p14:creationId xmlns:p14="http://schemas.microsoft.com/office/powerpoint/2010/main" val="260231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9F97-2204-4EE2-88A8-4E620E8549F1}"/>
              </a:ext>
            </a:extLst>
          </p:cNvPr>
          <p:cNvSpPr>
            <a:spLocks noGrp="1"/>
          </p:cNvSpPr>
          <p:nvPr>
            <p:ph type="ctrTitle"/>
          </p:nvPr>
        </p:nvSpPr>
        <p:spPr>
          <a:xfrm>
            <a:off x="6641431" y="410702"/>
            <a:ext cx="4572000" cy="1175837"/>
          </a:xfrm>
        </p:spPr>
        <p:txBody>
          <a:bodyPr anchor="b"/>
          <a:lstStyle>
            <a:lvl1pPr algn="l">
              <a:defRPr sz="36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6C8497E9-63B9-45C9-8811-718660F7D7B0}"/>
              </a:ext>
            </a:extLst>
          </p:cNvPr>
          <p:cNvSpPr>
            <a:spLocks noGrp="1"/>
          </p:cNvSpPr>
          <p:nvPr>
            <p:ph type="subTitle" idx="1"/>
          </p:nvPr>
        </p:nvSpPr>
        <p:spPr>
          <a:xfrm>
            <a:off x="6641431" y="1989221"/>
            <a:ext cx="4571999" cy="4458077"/>
          </a:xfrm>
        </p:spPr>
        <p:txBody>
          <a:bodyPr/>
          <a:lstStyle>
            <a:lvl1pPr marL="0" indent="0" algn="l">
              <a:buNone/>
              <a:defRPr sz="18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0F20253E-2E20-4B43-8E59-274D998FF55D}"/>
              </a:ext>
            </a:extLst>
          </p:cNvPr>
          <p:cNvSpPr/>
          <p:nvPr userDrawn="1"/>
        </p:nvSpPr>
        <p:spPr>
          <a:xfrm>
            <a:off x="6721642" y="1748589"/>
            <a:ext cx="4491788" cy="64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75E89122-A9C9-4459-B287-2510CBE4A22B}"/>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243002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BF6C1C-3062-489B-8691-77472C4CC06A}"/>
              </a:ext>
            </a:extLst>
          </p:cNvPr>
          <p:cNvSpPr>
            <a:spLocks noGrp="1"/>
          </p:cNvSpPr>
          <p:nvPr>
            <p:ph type="pic" sz="quarter" idx="10"/>
          </p:nvPr>
        </p:nvSpPr>
        <p:spPr>
          <a:xfrm>
            <a:off x="0" y="0"/>
            <a:ext cx="12192000" cy="6858000"/>
          </a:xfrm>
        </p:spPr>
        <p:txBody>
          <a:bodyPr/>
          <a:lstStyle/>
          <a:p>
            <a:endParaRPr lang="en-US"/>
          </a:p>
        </p:txBody>
      </p:sp>
      <p:sp>
        <p:nvSpPr>
          <p:cNvPr id="9" name="Title 1">
            <a:extLst>
              <a:ext uri="{FF2B5EF4-FFF2-40B4-BE49-F238E27FC236}">
                <a16:creationId xmlns:a16="http://schemas.microsoft.com/office/drawing/2014/main" id="{1DFACAB3-277D-47EA-8B34-810A8DA48518}"/>
              </a:ext>
            </a:extLst>
          </p:cNvPr>
          <p:cNvSpPr>
            <a:spLocks noGrp="1"/>
          </p:cNvSpPr>
          <p:nvPr>
            <p:ph type="title"/>
          </p:nvPr>
        </p:nvSpPr>
        <p:spPr>
          <a:xfrm>
            <a:off x="2514600" y="2766218"/>
            <a:ext cx="7162800" cy="1325563"/>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79394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18ED6-4435-4B77-BE9D-25D24803E1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8F5934-0D5D-46C7-9608-5DDF5ACFB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80262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a:xfrm>
            <a:off x="6641431" y="410702"/>
            <a:ext cx="4896634" cy="1175837"/>
          </a:xfrm>
        </p:spPr>
        <p:txBody>
          <a:bodyPr/>
          <a:lstStyle/>
          <a:p>
            <a:r>
              <a:rPr lang="nb-NO" b="1"/>
              <a:t>Refleksjonsspørsmål</a:t>
            </a:r>
            <a:endParaRPr lang="en-US"/>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normAutofit fontScale="85000" lnSpcReduction="10000"/>
          </a:bodyPr>
          <a:lstStyle/>
          <a:p>
            <a:pPr fontAlgn="base"/>
            <a:r>
              <a:rPr lang="nb-NO" b="1" dirty="0"/>
              <a:t>Slik bruker du refleksjonskortene</a:t>
            </a:r>
            <a:r>
              <a:rPr lang="nb-NO" dirty="0"/>
              <a:t>: </a:t>
            </a:r>
          </a:p>
          <a:p>
            <a:pPr fontAlgn="base"/>
            <a:r>
              <a:rPr lang="nb-NO" sz="1600" dirty="0"/>
              <a:t>Refleksjonskortene er ment som materiell som HR eller andre kan bruke internt i sin virksomhet. Kortene skal få ledere til å reflektere over mangfoldsrekruttering i egen praksis. </a:t>
            </a:r>
          </a:p>
          <a:p>
            <a:pPr fontAlgn="base"/>
            <a:r>
              <a:rPr lang="nb-NO" sz="1600" dirty="0"/>
              <a:t>Kortene er ment som et supplement til e-læringskurset i mangfoldsrekruttering, men er også mulig å bruke uten å ha gjennomført kurset. Som supplement til kurset kan kortene tas som forberedende oppgaver, brukes underveis i gjennomføringen eller som avsluttende oppgaver etter at kurset er gjennomført. Kortene kan leses og reflekteres over individuelt, eller tas i bruk i gruppediskusjoner på ledersamlinger, ledermøter eller andre arenaer. </a:t>
            </a:r>
          </a:p>
          <a:p>
            <a:pPr fontAlgn="base"/>
            <a:r>
              <a:rPr lang="nb-NO" sz="1600" dirty="0"/>
              <a:t>Bruk de spørsmålene dere selv ønsker, og juster gjerne spørsmålene slik at de er relevante for dere. Det er ingen bestemt rekkefølge dere må følge, men de første seks spørsmålene er av mer overordnet art og kan være fine å starte diskusjonene med. Dere kan også lage deres egne spørsmål ved å bruke de tomme malene i lysark 16-20. </a:t>
            </a:r>
          </a:p>
          <a:p>
            <a:pPr fontAlgn="base"/>
            <a:r>
              <a:rPr lang="nb-NO" sz="1600" dirty="0"/>
              <a:t>Vær bevisst på hvilke refleksjonskort dere velger. Ha en tanke om hva det skal brukes til og hvorfor akkurat de kortene er nyttige i deres virksomhet. </a:t>
            </a:r>
          </a:p>
        </p:txBody>
      </p:sp>
      <p:pic>
        <p:nvPicPr>
          <p:cNvPr id="8" name="Picture Placeholder 7" descr="Et bilde som viser rekrutteringsprosessen og tittelbilde av ordet mangfoldsrekruttering.">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266390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r>
              <a:rPr lang="en-US" err="1">
                <a:ea typeface="Source Serif Pro Black"/>
              </a:rPr>
              <a:t>Kvalifikasjonskrav</a:t>
            </a:r>
            <a:endParaRPr lang="en-US"/>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vert="horz" lIns="91440" tIns="45720" rIns="91440" bIns="45720" rtlCol="0" anchor="t">
            <a:normAutofit/>
          </a:bodyPr>
          <a:lstStyle/>
          <a:p>
            <a:r>
              <a:rPr lang="nb-NO" dirty="0"/>
              <a:t>Kvalifikasjonsprinsippet skal sikre at den best kvalifiserte kandidaten innstilles. Du skal gjøre en helhetsvurdering av kandidatene basert på de kravene du setter i jobbanalysen.</a:t>
            </a:r>
            <a:endParaRPr lang="nb-NO" dirty="0">
              <a:ea typeface="Source Sans Pro"/>
            </a:endParaRPr>
          </a:p>
          <a:p>
            <a:endParaRPr lang="nb-NO" dirty="0"/>
          </a:p>
          <a:p>
            <a:r>
              <a:rPr lang="nb-NO" dirty="0">
                <a:ea typeface="+mn-lt"/>
                <a:cs typeface="+mn-lt"/>
              </a:rPr>
              <a:t>Hvordan kan kvalifikasjonskravene bidra til å åpne for mangfold?</a:t>
            </a:r>
            <a:endParaRPr lang="nb-NO" dirty="0"/>
          </a:p>
          <a:p>
            <a:endParaRPr lang="nb-NO" dirty="0"/>
          </a:p>
          <a:p>
            <a:r>
              <a:rPr lang="nb-NO" dirty="0"/>
              <a:t>Hvordan bruker du handlingsrommet ditt når du skal definere relevante kvalifikasjonskrav?</a:t>
            </a:r>
            <a:endParaRPr lang="nb-NO" dirty="0">
              <a:ea typeface="Source Sans Pro"/>
            </a:endParaRPr>
          </a:p>
        </p:txBody>
      </p:sp>
      <p:pic>
        <p:nvPicPr>
          <p:cNvPr id="8" name="Picture Placeholder 7" descr="Et bilde som viser rekrutteringsprosessen og tittelbilde av ordet jobbanalyse for å illustrere at refleksjonsspørsmålet hører til denne delen av rekrutteringsprosessen.">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339529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t bilde som viser rekrutteringsprosessen og tittelbilde av ordet utlysningstekst for å illustrere at refleksjonsspørsmålet hører til denne delen av rekrutteringsprosessen.">
            <a:extLst>
              <a:ext uri="{FF2B5EF4-FFF2-40B4-BE49-F238E27FC236}">
                <a16:creationId xmlns:a16="http://schemas.microsoft.com/office/drawing/2014/main" id="{6844B56B-16FF-4F95-B7E5-F479F565BED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 b="20"/>
          <a:stretch/>
        </p:blipFill>
        <p:spPr>
          <a:xfrm>
            <a:off x="0" y="0"/>
            <a:ext cx="12192000" cy="6858000"/>
          </a:xfrm>
        </p:spPr>
      </p:pic>
      <p:sp>
        <p:nvSpPr>
          <p:cNvPr id="4" name="Title 3">
            <a:extLst>
              <a:ext uri="{FF2B5EF4-FFF2-40B4-BE49-F238E27FC236}">
                <a16:creationId xmlns:a16="http://schemas.microsoft.com/office/drawing/2014/main" id="{E1E3E657-EFE0-47C9-B465-E2599B50ED77}"/>
              </a:ext>
            </a:extLst>
          </p:cNvPr>
          <p:cNvSpPr>
            <a:spLocks noGrp="1"/>
          </p:cNvSpPr>
          <p:nvPr>
            <p:ph type="title"/>
          </p:nvPr>
        </p:nvSpPr>
        <p:spPr>
          <a:xfrm>
            <a:off x="2514600" y="3281603"/>
            <a:ext cx="7162800" cy="1325563"/>
          </a:xfrm>
        </p:spPr>
        <p:txBody>
          <a:bodyPr>
            <a:normAutofit fontScale="90000"/>
          </a:bodyPr>
          <a:lstStyle/>
          <a:p>
            <a:r>
              <a:rPr lang="nb-NO"/>
              <a:t>Hvordan synliggjør vi mangfold i stillingsannonsen utover mangfoldserklæringen? </a:t>
            </a:r>
            <a:br>
              <a:rPr lang="nb-NO"/>
            </a:br>
            <a:endParaRPr lang="en-US"/>
          </a:p>
        </p:txBody>
      </p:sp>
    </p:spTree>
    <p:extLst>
      <p:ext uri="{BB962C8B-B14F-4D97-AF65-F5344CB8AC3E}">
        <p14:creationId xmlns:p14="http://schemas.microsoft.com/office/powerpoint/2010/main" val="442579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t bilde som viser rekrutteringsprosessen og tittelbilde av ordet vurdering for å illustrere at refleksjonsspørsmålet hører til denne delen av rekrutteringsprosessen.">
            <a:extLst>
              <a:ext uri="{FF2B5EF4-FFF2-40B4-BE49-F238E27FC236}">
                <a16:creationId xmlns:a16="http://schemas.microsoft.com/office/drawing/2014/main" id="{6844B56B-16FF-4F95-B7E5-F479F565BE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 b="20"/>
          <a:stretch/>
        </p:blipFill>
        <p:spPr>
          <a:xfrm>
            <a:off x="0" y="0"/>
            <a:ext cx="12192000" cy="6858000"/>
          </a:xfrm>
        </p:spPr>
      </p:pic>
      <p:sp>
        <p:nvSpPr>
          <p:cNvPr id="4" name="Title 3">
            <a:extLst>
              <a:ext uri="{FF2B5EF4-FFF2-40B4-BE49-F238E27FC236}">
                <a16:creationId xmlns:a16="http://schemas.microsoft.com/office/drawing/2014/main" id="{E1E3E657-EFE0-47C9-B465-E2599B50ED77}"/>
              </a:ext>
            </a:extLst>
          </p:cNvPr>
          <p:cNvSpPr>
            <a:spLocks noGrp="1"/>
          </p:cNvSpPr>
          <p:nvPr>
            <p:ph type="title"/>
          </p:nvPr>
        </p:nvSpPr>
        <p:spPr>
          <a:xfrm>
            <a:off x="2514600" y="3429000"/>
            <a:ext cx="7162800" cy="1325563"/>
          </a:xfrm>
        </p:spPr>
        <p:txBody>
          <a:bodyPr>
            <a:normAutofit fontScale="90000"/>
          </a:bodyPr>
          <a:lstStyle/>
          <a:p>
            <a:pPr fontAlgn="base"/>
            <a:r>
              <a:rPr lang="nb-NO"/>
              <a:t>Hvordan jobber du med søknadsbunken? Hvordan hindrer du at du overser kompetanse?</a:t>
            </a:r>
            <a:br>
              <a:rPr lang="nb-NO"/>
            </a:br>
            <a:endParaRPr lang="en-US"/>
          </a:p>
        </p:txBody>
      </p:sp>
    </p:spTree>
    <p:extLst>
      <p:ext uri="{BB962C8B-B14F-4D97-AF65-F5344CB8AC3E}">
        <p14:creationId xmlns:p14="http://schemas.microsoft.com/office/powerpoint/2010/main" val="262188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t bilde som viser rekrutteringsprosessen og tittelbilde av ordet innstilling for å illustrere at refleksjonsspørsmålet hører til denne delen av rekrutteringsprosessen.">
            <a:extLst>
              <a:ext uri="{FF2B5EF4-FFF2-40B4-BE49-F238E27FC236}">
                <a16:creationId xmlns:a16="http://schemas.microsoft.com/office/drawing/2014/main" id="{6844B56B-16FF-4F95-B7E5-F479F565BE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 b="20"/>
          <a:stretch/>
        </p:blipFill>
        <p:spPr>
          <a:xfrm>
            <a:off x="0" y="0"/>
            <a:ext cx="12192000" cy="6858000"/>
          </a:xfrm>
        </p:spPr>
      </p:pic>
      <p:sp>
        <p:nvSpPr>
          <p:cNvPr id="4" name="Title 3">
            <a:extLst>
              <a:ext uri="{FF2B5EF4-FFF2-40B4-BE49-F238E27FC236}">
                <a16:creationId xmlns:a16="http://schemas.microsoft.com/office/drawing/2014/main" id="{E1E3E657-EFE0-47C9-B465-E2599B50ED77}"/>
              </a:ext>
            </a:extLst>
          </p:cNvPr>
          <p:cNvSpPr>
            <a:spLocks noGrp="1"/>
          </p:cNvSpPr>
          <p:nvPr>
            <p:ph type="title"/>
          </p:nvPr>
        </p:nvSpPr>
        <p:spPr/>
        <p:txBody>
          <a:bodyPr>
            <a:noAutofit/>
          </a:bodyPr>
          <a:lstStyle/>
          <a:p>
            <a:br>
              <a:rPr lang="nb-NO" sz="2400" dirty="0"/>
            </a:br>
            <a:br>
              <a:rPr lang="nb-NO" sz="2400" dirty="0"/>
            </a:br>
            <a:r>
              <a:rPr lang="nb-NO" sz="2400" dirty="0"/>
              <a:t>Se for deg at du skal innstille kandidat som trenger tilrettelegging for å levere på sitt beste.</a:t>
            </a:r>
            <a:br>
              <a:rPr lang="nb-NO" sz="2400" dirty="0"/>
            </a:br>
            <a:br>
              <a:rPr lang="nb-NO" sz="2400" dirty="0"/>
            </a:br>
            <a:r>
              <a:rPr lang="nb-NO" sz="2400" dirty="0"/>
              <a:t>Når og hvordan spør du kandidaten om tilretteleggingsbehov? Hvordan identifiserer du tiltak som kan gjøre en forskjell?</a:t>
            </a:r>
          </a:p>
        </p:txBody>
      </p:sp>
    </p:spTree>
    <p:extLst>
      <p:ext uri="{BB962C8B-B14F-4D97-AF65-F5344CB8AC3E}">
        <p14:creationId xmlns:p14="http://schemas.microsoft.com/office/powerpoint/2010/main" val="327209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t bilde som viser rekrutteringsprosessen og tittelbilde av ordet mangfoldsrekruttering.">
            <a:extLst>
              <a:ext uri="{FF2B5EF4-FFF2-40B4-BE49-F238E27FC236}">
                <a16:creationId xmlns:a16="http://schemas.microsoft.com/office/drawing/2014/main" id="{AE4A709D-49F3-463D-A9C2-B38F91460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67" y="0"/>
            <a:ext cx="12187065" cy="6858000"/>
          </a:xfrm>
        </p:spPr>
      </p:pic>
      <p:sp>
        <p:nvSpPr>
          <p:cNvPr id="7" name="Title 6">
            <a:extLst>
              <a:ext uri="{FF2B5EF4-FFF2-40B4-BE49-F238E27FC236}">
                <a16:creationId xmlns:a16="http://schemas.microsoft.com/office/drawing/2014/main" id="{047CA16B-01D8-4E14-A345-5FDE3ABF8CF4}"/>
              </a:ext>
            </a:extLst>
          </p:cNvPr>
          <p:cNvSpPr>
            <a:spLocks noGrp="1"/>
          </p:cNvSpPr>
          <p:nvPr>
            <p:ph type="title"/>
          </p:nvPr>
        </p:nvSpPr>
        <p:spPr/>
        <p:txBody>
          <a:bodyPr>
            <a:normAutofit fontScale="90000"/>
          </a:bodyPr>
          <a:lstStyle/>
          <a:p>
            <a:br>
              <a:rPr lang="nb-NO" dirty="0"/>
            </a:br>
            <a:r>
              <a:rPr lang="nb-NO" dirty="0"/>
              <a:t>Hvordan kan vi sikre at rekrutteringsprosessen åpner for mangfold?</a:t>
            </a:r>
            <a:br>
              <a:rPr lang="nb-NO" dirty="0"/>
            </a:br>
            <a:endParaRPr lang="en-US" dirty="0"/>
          </a:p>
        </p:txBody>
      </p:sp>
    </p:spTree>
    <p:extLst>
      <p:ext uri="{BB962C8B-B14F-4D97-AF65-F5344CB8AC3E}">
        <p14:creationId xmlns:p14="http://schemas.microsoft.com/office/powerpoint/2010/main" val="102817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t bilde som viser rekrutteringsprosessen og tittelbilde av ordet mangfoldsrekruttering.">
            <a:extLst>
              <a:ext uri="{FF2B5EF4-FFF2-40B4-BE49-F238E27FC236}">
                <a16:creationId xmlns:a16="http://schemas.microsoft.com/office/drawing/2014/main" id="{AE4A709D-49F3-463D-A9C2-B38F91460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67" y="0"/>
            <a:ext cx="12187065" cy="6858000"/>
          </a:xfrm>
        </p:spPr>
      </p:pic>
      <p:sp>
        <p:nvSpPr>
          <p:cNvPr id="7" name="Title 6">
            <a:extLst>
              <a:ext uri="{FF2B5EF4-FFF2-40B4-BE49-F238E27FC236}">
                <a16:creationId xmlns:a16="http://schemas.microsoft.com/office/drawing/2014/main" id="{047CA16B-01D8-4E14-A345-5FDE3ABF8CF4}"/>
              </a:ext>
            </a:extLst>
          </p:cNvPr>
          <p:cNvSpPr>
            <a:spLocks noGrp="1"/>
          </p:cNvSpPr>
          <p:nvPr>
            <p:ph type="title"/>
          </p:nvPr>
        </p:nvSpPr>
        <p:spPr/>
        <p:txBody>
          <a:bodyPr>
            <a:normAutofit fontScale="90000"/>
          </a:bodyPr>
          <a:lstStyle/>
          <a:p>
            <a:br>
              <a:rPr lang="nb-NO" dirty="0"/>
            </a:br>
            <a:r>
              <a:rPr lang="nb-NO" sz="2700" dirty="0"/>
              <a:t>Hvilke tre punkter bør virksomheten/enheten jobbe med for å få bedre mangfold?</a:t>
            </a:r>
            <a:br>
              <a:rPr lang="nb-NO" sz="2700" dirty="0"/>
            </a:br>
            <a:br>
              <a:rPr lang="nb-NO" sz="2700" dirty="0"/>
            </a:br>
            <a:r>
              <a:rPr lang="nb-NO" sz="2700" dirty="0"/>
              <a:t>Bestem deg for én ting du selv vil prioritere</a:t>
            </a:r>
            <a:br>
              <a:rPr lang="nb-NO" dirty="0"/>
            </a:br>
            <a:endParaRPr lang="en-US" dirty="0"/>
          </a:p>
        </p:txBody>
      </p:sp>
    </p:spTree>
    <p:extLst>
      <p:ext uri="{BB962C8B-B14F-4D97-AF65-F5344CB8AC3E}">
        <p14:creationId xmlns:p14="http://schemas.microsoft.com/office/powerpoint/2010/main" val="3895122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lstStyle/>
          <a:p>
            <a:pPr marL="457200" indent="-457200" fontAlgn="base">
              <a:buFont typeface="Arial" panose="020B0604020202020204" pitchFamily="34" charset="0"/>
              <a:buChar char="•"/>
            </a:pPr>
            <a:endParaRPr lang="nb-NO" dirty="0"/>
          </a:p>
        </p:txBody>
      </p:sp>
      <p:pic>
        <p:nvPicPr>
          <p:cNvPr id="8" name="Picture Placeholder 7" descr="Et bilde som viser rekrutteringsprosessen og tittelbilde av ordet mangfoldsrekruttering.">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239548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vert="horz" lIns="91440" tIns="45720" rIns="91440" bIns="45720" rtlCol="0" anchor="t">
            <a:normAutofit/>
          </a:bodyPr>
          <a:lstStyle/>
          <a:p>
            <a:endParaRPr lang="nb-NO" dirty="0">
              <a:ea typeface="Source Sans Pro"/>
            </a:endParaRPr>
          </a:p>
        </p:txBody>
      </p:sp>
      <p:pic>
        <p:nvPicPr>
          <p:cNvPr id="8" name="Picture Placeholder 7" descr="Et bilde som viser rekrutteringsprosessen og tittelbilde av ordet jobbanalyse for å illustrere at refleksjonsspørsmålet hører til denne delen av rekrutteringsprosessen.">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414608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lstStyle/>
          <a:p>
            <a:endParaRPr lang="en-US"/>
          </a:p>
        </p:txBody>
      </p:sp>
      <p:pic>
        <p:nvPicPr>
          <p:cNvPr id="8" name="Picture Placeholder 7" descr="Et bilde som viser rekrutteringsprosessen og tittelbilde av ordet utlysningstekst for å illustrere at refleksjonsspørsmålet hører til denne delen av rekrutteringsprosessen.">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289936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lstStyle/>
          <a:p>
            <a:endParaRPr lang="en-US"/>
          </a:p>
        </p:txBody>
      </p:sp>
      <p:pic>
        <p:nvPicPr>
          <p:cNvPr id="8" name="Picture Placeholder 7" descr="Et bilde som viser rekrutteringsprosessen og tittelbilde av ordet vurdering for å illustrere at refleksjonsspørsmålet hører til denne delen av rekrutteringsprosessen.">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143536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a:xfrm>
            <a:off x="6641430" y="410702"/>
            <a:ext cx="4761137" cy="1175837"/>
          </a:xfrm>
        </p:spPr>
        <p:txBody>
          <a:bodyPr>
            <a:normAutofit fontScale="90000"/>
          </a:bodyPr>
          <a:lstStyle/>
          <a:p>
            <a:r>
              <a:rPr lang="en-US" dirty="0"/>
              <a:t>Veiledning til fasilitator/prosessleder</a:t>
            </a:r>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normAutofit fontScale="55000" lnSpcReduction="20000"/>
          </a:bodyPr>
          <a:lstStyle/>
          <a:p>
            <a:pPr fontAlgn="base"/>
            <a:r>
              <a:rPr lang="nb-NO" dirty="0"/>
              <a:t>Når vi jobber med områder som utfordrer vante arbeidsmetoder og holdninger er det ikke uvanlig å møte motstand og negativitet fra en eller flere deltakere. Negativitet kan komme til uttrykk direkte gjennom språk, for eksempel «dette har jeg ingen tro på», «dette er bare tull», eller mer indirekte gjennom kroppsspråk.  </a:t>
            </a:r>
          </a:p>
          <a:p>
            <a:pPr fontAlgn="base"/>
            <a:r>
              <a:rPr lang="nb-NO" dirty="0"/>
              <a:t>Det kan være lurt å tenke gjennom noen strategier for å håndtere motstand og negativitet i forkant  av en samling. Er du kjent med at en eller flere deltagere er negativt innstilt kan du ta en samtale med vedkommende på forhånd å foreslå løsninger på utfordringene.  </a:t>
            </a:r>
          </a:p>
          <a:p>
            <a:pPr fontAlgn="base"/>
            <a:r>
              <a:rPr lang="nb-NO" b="1" dirty="0"/>
              <a:t>Tips til håndtering av negativitet i samlingen: </a:t>
            </a:r>
          </a:p>
          <a:p>
            <a:pPr marL="285750" indent="-285750" fontAlgn="base">
              <a:buFont typeface="Arial" panose="020B0604020202020204" pitchFamily="34" charset="0"/>
              <a:buChar char="•"/>
            </a:pPr>
            <a:r>
              <a:rPr lang="nb-NO" dirty="0"/>
              <a:t>Imøtegå behov for å peke på utfordringer ved å si at vi først skal utforske fordelene og deretter ulempene ved mangfoldsrekruttering </a:t>
            </a:r>
          </a:p>
          <a:p>
            <a:pPr marL="285750" indent="-285750" fontAlgn="base">
              <a:buFont typeface="Arial" panose="020B0604020202020204" pitchFamily="34" charset="0"/>
              <a:buChar char="•"/>
            </a:pPr>
            <a:r>
              <a:rPr lang="nb-NO" dirty="0"/>
              <a:t>Be om begrunnelse for negative innspill og vri oppmerksomheten deretter  til forbedringer ved å spørre om hvordan det kan gjøres bedre. </a:t>
            </a:r>
          </a:p>
          <a:p>
            <a:pPr marL="285750" indent="-285750" fontAlgn="base">
              <a:buFont typeface="Arial" panose="020B0604020202020204" pitchFamily="34" charset="0"/>
              <a:buChar char="•"/>
            </a:pPr>
            <a:r>
              <a:rPr lang="nb-NO" dirty="0"/>
              <a:t>Minn deltagerne på at inkluderingsdugnaden er et felles samfunnsoppdrag for å få flere i jobb. Dere skal ikke diskutere samfunnsoppdraget, men hvordan det kan løses. </a:t>
            </a:r>
          </a:p>
          <a:p>
            <a:pPr marL="285750" indent="-285750" fontAlgn="base">
              <a:buFont typeface="Arial" panose="020B0604020202020204" pitchFamily="34" charset="0"/>
              <a:buChar char="•"/>
            </a:pPr>
            <a:r>
              <a:rPr lang="nb-NO" dirty="0"/>
              <a:t>Identifiser deltakere som er positive til temaet og aktiver disse med direkte spørsmål og unngå øyenkontakt med den/de negative. Slik kan du hindre at de negative innspillene får for stor oppmerksomhet i møtet.  </a:t>
            </a:r>
          </a:p>
          <a:p>
            <a:pPr marL="285750" indent="-285750" fontAlgn="base">
              <a:buFont typeface="Arial" panose="020B0604020202020204" pitchFamily="34" charset="0"/>
              <a:buChar char="•"/>
            </a:pPr>
            <a:r>
              <a:rPr lang="nb-NO" dirty="0"/>
              <a:t>Tenker du at den negative ønsker oppmerksomhet kan du gi vedkommende en oppgave i samlingen, f.eks. å samle inn lapper eller skrive på flipover/tavle </a:t>
            </a:r>
          </a:p>
          <a:p>
            <a:pPr marL="285750" indent="-285750" fontAlgn="base">
              <a:buFont typeface="Arial" panose="020B0604020202020204" pitchFamily="34" charset="0"/>
              <a:buChar char="•"/>
            </a:pPr>
            <a:r>
              <a:rPr lang="nb-NO" dirty="0"/>
              <a:t>Ta vedkommende til side utenfor gruppen og adresser negativiteten – kan dere enes om spilleregler? </a:t>
            </a:r>
          </a:p>
          <a:p>
            <a:pPr marL="285750" indent="-285750" fontAlgn="base">
              <a:buFont typeface="Arial" panose="020B0604020202020204" pitchFamily="34" charset="0"/>
              <a:buChar char="•"/>
            </a:pPr>
            <a:r>
              <a:rPr lang="nb-NO" dirty="0"/>
              <a:t>I verste fall be den negative om å forlate samlingen. En slik løsning bør følges opp av en samtale med vedkommende i etterkant. </a:t>
            </a:r>
          </a:p>
          <a:p>
            <a:pPr fontAlgn="base"/>
            <a:r>
              <a:rPr lang="nb-NO" sz="1500" dirty="0"/>
              <a:t>Kilde: Anniken Solem og Margit Solem: Fasilitering. Gyldendal Norsk forlag 2015. </a:t>
            </a:r>
          </a:p>
        </p:txBody>
      </p:sp>
      <p:pic>
        <p:nvPicPr>
          <p:cNvPr id="8" name="Picture Placeholder 7" descr="Et bilde som viser rekrutteringsprosessen og tittelbilde av ordet mangfoldsrekruttering.">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4074634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lstStyle/>
          <a:p>
            <a:endParaRPr lang="en-US"/>
          </a:p>
        </p:txBody>
      </p:sp>
      <p:pic>
        <p:nvPicPr>
          <p:cNvPr id="8" name="Picture Placeholder 7" descr="Et bilde som viser rekrutteringsprosessen og tittelbilde av ordet innstilling for å illustrere at refleksjonsspørsmålet hører til denne delen av rekrutteringsprosessen.">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195157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t bilde som viser rekrutteringsprosessen og tittelbilde av ordet mangfoldsrekruttering.">
            <a:extLst>
              <a:ext uri="{FF2B5EF4-FFF2-40B4-BE49-F238E27FC236}">
                <a16:creationId xmlns:a16="http://schemas.microsoft.com/office/drawing/2014/main" id="{AE4A709D-49F3-463D-A9C2-B38F91460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67" y="0"/>
            <a:ext cx="12187065" cy="6858000"/>
          </a:xfrm>
        </p:spPr>
      </p:pic>
      <p:sp>
        <p:nvSpPr>
          <p:cNvPr id="7" name="Title 6">
            <a:extLst>
              <a:ext uri="{FF2B5EF4-FFF2-40B4-BE49-F238E27FC236}">
                <a16:creationId xmlns:a16="http://schemas.microsoft.com/office/drawing/2014/main" id="{047CA16B-01D8-4E14-A345-5FDE3ABF8CF4}"/>
              </a:ext>
            </a:extLst>
          </p:cNvPr>
          <p:cNvSpPr>
            <a:spLocks noGrp="1"/>
          </p:cNvSpPr>
          <p:nvPr>
            <p:ph type="title"/>
          </p:nvPr>
        </p:nvSpPr>
        <p:spPr/>
        <p:txBody>
          <a:bodyPr>
            <a:normAutofit fontScale="90000"/>
          </a:bodyPr>
          <a:lstStyle/>
          <a:p>
            <a:br>
              <a:rPr lang="nb-NO" dirty="0"/>
            </a:br>
            <a:r>
              <a:rPr lang="nb-NO" dirty="0">
                <a:ea typeface="+mj-lt"/>
                <a:cs typeface="+mj-lt"/>
              </a:rPr>
              <a:t>Hva er forutsetningene for å rekruttere mangfoldig?</a:t>
            </a:r>
            <a:br>
              <a:rPr lang="nb-NO" dirty="0"/>
            </a:br>
            <a:endParaRPr lang="en-US" dirty="0"/>
          </a:p>
        </p:txBody>
      </p:sp>
    </p:spTree>
    <p:extLst>
      <p:ext uri="{BB962C8B-B14F-4D97-AF65-F5344CB8AC3E}">
        <p14:creationId xmlns:p14="http://schemas.microsoft.com/office/powerpoint/2010/main" val="126050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t bilde som viser rekrutteringsprosessen og tittelbilde av ordet mangfoldsrekruttering.">
            <a:extLst>
              <a:ext uri="{FF2B5EF4-FFF2-40B4-BE49-F238E27FC236}">
                <a16:creationId xmlns:a16="http://schemas.microsoft.com/office/drawing/2014/main" id="{AE4A709D-49F3-463D-A9C2-B38F91460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67" y="0"/>
            <a:ext cx="12187065" cy="6858000"/>
          </a:xfrm>
        </p:spPr>
      </p:pic>
      <p:sp>
        <p:nvSpPr>
          <p:cNvPr id="7" name="Title 6">
            <a:extLst>
              <a:ext uri="{FF2B5EF4-FFF2-40B4-BE49-F238E27FC236}">
                <a16:creationId xmlns:a16="http://schemas.microsoft.com/office/drawing/2014/main" id="{047CA16B-01D8-4E14-A345-5FDE3ABF8CF4}"/>
              </a:ext>
            </a:extLst>
          </p:cNvPr>
          <p:cNvSpPr>
            <a:spLocks noGrp="1"/>
          </p:cNvSpPr>
          <p:nvPr>
            <p:ph type="title"/>
          </p:nvPr>
        </p:nvSpPr>
        <p:spPr>
          <a:xfrm>
            <a:off x="2514600" y="3497732"/>
            <a:ext cx="7162800" cy="1325563"/>
          </a:xfrm>
        </p:spPr>
        <p:txBody>
          <a:bodyPr>
            <a:noAutofit/>
          </a:bodyPr>
          <a:lstStyle/>
          <a:p>
            <a:r>
              <a:rPr lang="nb-NO" sz="2800"/>
              <a:t>Hvilke barrierer er det for mangfold i virksomheten/ enheten? </a:t>
            </a:r>
            <a:br>
              <a:rPr lang="nb-NO" sz="2800"/>
            </a:br>
            <a:br>
              <a:rPr lang="nb-NO" sz="2800"/>
            </a:br>
            <a:r>
              <a:rPr lang="nb-NO" sz="2800"/>
              <a:t>Hva kan vi gjøre for å legge til rette for bedre mangfold?</a:t>
            </a:r>
            <a:br>
              <a:rPr lang="nb-NO" sz="2800"/>
            </a:br>
            <a:br>
              <a:rPr lang="nb-NO" sz="2800"/>
            </a:br>
            <a:endParaRPr lang="en-US" sz="2800"/>
          </a:p>
        </p:txBody>
      </p:sp>
    </p:spTree>
    <p:extLst>
      <p:ext uri="{BB962C8B-B14F-4D97-AF65-F5344CB8AC3E}">
        <p14:creationId xmlns:p14="http://schemas.microsoft.com/office/powerpoint/2010/main" val="184053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t bilde som viser rekrutteringsprosessen og tittelbilde av ordet mangfoldsrekruttering.">
            <a:extLst>
              <a:ext uri="{FF2B5EF4-FFF2-40B4-BE49-F238E27FC236}">
                <a16:creationId xmlns:a16="http://schemas.microsoft.com/office/drawing/2014/main" id="{AE4A709D-49F3-463D-A9C2-B38F91460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67" y="0"/>
            <a:ext cx="12187065" cy="6858000"/>
          </a:xfrm>
        </p:spPr>
      </p:pic>
      <p:sp>
        <p:nvSpPr>
          <p:cNvPr id="7" name="Title 6">
            <a:extLst>
              <a:ext uri="{FF2B5EF4-FFF2-40B4-BE49-F238E27FC236}">
                <a16:creationId xmlns:a16="http://schemas.microsoft.com/office/drawing/2014/main" id="{047CA16B-01D8-4E14-A345-5FDE3ABF8CF4}"/>
              </a:ext>
            </a:extLst>
          </p:cNvPr>
          <p:cNvSpPr>
            <a:spLocks noGrp="1"/>
          </p:cNvSpPr>
          <p:nvPr>
            <p:ph type="title"/>
          </p:nvPr>
        </p:nvSpPr>
        <p:spPr>
          <a:xfrm>
            <a:off x="2514600" y="3497732"/>
            <a:ext cx="7162800" cy="1325563"/>
          </a:xfrm>
        </p:spPr>
        <p:txBody>
          <a:bodyPr>
            <a:noAutofit/>
          </a:bodyPr>
          <a:lstStyle/>
          <a:p>
            <a:r>
              <a:rPr lang="nb-NO" sz="2800"/>
              <a:t>Tenk gjennom samfunnsoppdrag, mål, oppgaver og tjenester - nå og i fremtiden. </a:t>
            </a:r>
            <a:br>
              <a:rPr lang="nb-NO" sz="2800"/>
            </a:br>
            <a:br>
              <a:rPr lang="nb-NO" sz="2800"/>
            </a:br>
            <a:r>
              <a:rPr lang="nb-NO" sz="2800"/>
              <a:t>Hvordan kan mangfold hjelpe oss å levere bedre?</a:t>
            </a:r>
            <a:br>
              <a:rPr lang="nb-NO" sz="2800"/>
            </a:br>
            <a:br>
              <a:rPr lang="nb-NO" sz="2800"/>
            </a:br>
            <a:endParaRPr lang="en-US" sz="2800"/>
          </a:p>
        </p:txBody>
      </p:sp>
    </p:spTree>
    <p:extLst>
      <p:ext uri="{BB962C8B-B14F-4D97-AF65-F5344CB8AC3E}">
        <p14:creationId xmlns:p14="http://schemas.microsoft.com/office/powerpoint/2010/main" val="7487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r>
              <a:rPr lang="nb-NO" dirty="0"/>
              <a:t>Diskuter</a:t>
            </a:r>
            <a:endParaRPr lang="en-US" dirty="0"/>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normAutofit/>
          </a:bodyPr>
          <a:lstStyle/>
          <a:p>
            <a:r>
              <a:rPr lang="nb-NO" sz="2800" dirty="0"/>
              <a:t>Opplever dere at det å åpne for mangfold og å imøtekomme krav til effektivisering er en motsetning, eller to sider av samme sak?</a:t>
            </a:r>
          </a:p>
        </p:txBody>
      </p:sp>
      <p:pic>
        <p:nvPicPr>
          <p:cNvPr id="8" name="Picture Placeholder 7" descr="Et bilde som viser rekrutteringsprosessen og tittelbilde av ordet mangfoldsrekruttering.">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252113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t bilde som viser rekrutteringsprosessen og tittelbilde av ordet mangfoldsrekruttering.">
            <a:extLst>
              <a:ext uri="{FF2B5EF4-FFF2-40B4-BE49-F238E27FC236}">
                <a16:creationId xmlns:a16="http://schemas.microsoft.com/office/drawing/2014/main" id="{AE4A709D-49F3-463D-A9C2-B38F91460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67" y="0"/>
            <a:ext cx="12187065" cy="6858000"/>
          </a:xfrm>
        </p:spPr>
      </p:pic>
      <p:sp>
        <p:nvSpPr>
          <p:cNvPr id="7" name="Title 6">
            <a:extLst>
              <a:ext uri="{FF2B5EF4-FFF2-40B4-BE49-F238E27FC236}">
                <a16:creationId xmlns:a16="http://schemas.microsoft.com/office/drawing/2014/main" id="{047CA16B-01D8-4E14-A345-5FDE3ABF8CF4}"/>
              </a:ext>
            </a:extLst>
          </p:cNvPr>
          <p:cNvSpPr>
            <a:spLocks noGrp="1"/>
          </p:cNvSpPr>
          <p:nvPr>
            <p:ph type="title"/>
          </p:nvPr>
        </p:nvSpPr>
        <p:spPr>
          <a:xfrm>
            <a:off x="2514600" y="3381357"/>
            <a:ext cx="7162800" cy="1325563"/>
          </a:xfrm>
        </p:spPr>
        <p:txBody>
          <a:bodyPr>
            <a:noAutofit/>
          </a:bodyPr>
          <a:lstStyle/>
          <a:p>
            <a:r>
              <a:rPr lang="nb-NO" sz="2800"/>
              <a:t>Hvordan kan vi synliggjøre mangfold når vi profilerer virksomheten for å tiltrekke de beste kandidatene og fremstå som en profesjonell og attraktiv arbeidsplass? </a:t>
            </a:r>
            <a:br>
              <a:rPr lang="nb-NO" sz="2800"/>
            </a:br>
            <a:br>
              <a:rPr lang="nb-NO" sz="2800"/>
            </a:br>
            <a:endParaRPr lang="en-US" sz="2800"/>
          </a:p>
        </p:txBody>
      </p:sp>
    </p:spTree>
    <p:extLst>
      <p:ext uri="{BB962C8B-B14F-4D97-AF65-F5344CB8AC3E}">
        <p14:creationId xmlns:p14="http://schemas.microsoft.com/office/powerpoint/2010/main" val="75253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DAB4A-88FF-4167-BD1F-F9294325BC00}"/>
              </a:ext>
            </a:extLst>
          </p:cNvPr>
          <p:cNvSpPr>
            <a:spLocks noGrp="1"/>
          </p:cNvSpPr>
          <p:nvPr>
            <p:ph type="ctrTitle"/>
          </p:nvPr>
        </p:nvSpPr>
        <p:spPr/>
        <p:txBody>
          <a:bodyPr/>
          <a:lstStyle/>
          <a:p>
            <a:r>
              <a:rPr lang="nb-NO"/>
              <a:t>Vurder mangfoldet i din egen enhet</a:t>
            </a:r>
            <a:endParaRPr lang="en-US"/>
          </a:p>
        </p:txBody>
      </p:sp>
      <p:sp>
        <p:nvSpPr>
          <p:cNvPr id="5" name="Subtitle 4">
            <a:extLst>
              <a:ext uri="{FF2B5EF4-FFF2-40B4-BE49-F238E27FC236}">
                <a16:creationId xmlns:a16="http://schemas.microsoft.com/office/drawing/2014/main" id="{F84BE335-48C9-438E-ACC1-279196FFC322}"/>
              </a:ext>
            </a:extLst>
          </p:cNvPr>
          <p:cNvSpPr>
            <a:spLocks noGrp="1"/>
          </p:cNvSpPr>
          <p:nvPr>
            <p:ph type="subTitle" idx="1"/>
          </p:nvPr>
        </p:nvSpPr>
        <p:spPr/>
        <p:txBody>
          <a:bodyPr/>
          <a:lstStyle/>
          <a:p>
            <a:pPr marL="457200" indent="-457200" fontAlgn="base">
              <a:buFont typeface="Arial" panose="020B0604020202020204" pitchFamily="34" charset="0"/>
              <a:buChar char="•"/>
            </a:pPr>
            <a:r>
              <a:rPr lang="nb-NO"/>
              <a:t>utdanninger </a:t>
            </a:r>
          </a:p>
          <a:p>
            <a:pPr marL="457200" indent="-457200" fontAlgn="base">
              <a:buFont typeface="Arial" panose="020B0604020202020204" pitchFamily="34" charset="0"/>
              <a:buChar char="•"/>
            </a:pPr>
            <a:r>
              <a:rPr lang="nb-NO"/>
              <a:t>bakgrunner </a:t>
            </a:r>
          </a:p>
          <a:p>
            <a:pPr marL="457200" indent="-457200" fontAlgn="base">
              <a:buFont typeface="Arial" panose="020B0604020202020204" pitchFamily="34" charset="0"/>
              <a:buChar char="•"/>
            </a:pPr>
            <a:r>
              <a:rPr lang="nb-NO"/>
              <a:t>erfaringer </a:t>
            </a:r>
          </a:p>
          <a:p>
            <a:pPr marL="457200" indent="-457200" fontAlgn="base">
              <a:buFont typeface="Arial" panose="020B0604020202020204" pitchFamily="34" charset="0"/>
              <a:buChar char="•"/>
            </a:pPr>
            <a:r>
              <a:rPr lang="nb-NO"/>
              <a:t>kulturer </a:t>
            </a:r>
          </a:p>
          <a:p>
            <a:pPr marL="457200" indent="-457200" fontAlgn="base">
              <a:buFont typeface="Arial" panose="020B0604020202020204" pitchFamily="34" charset="0"/>
              <a:buChar char="•"/>
            </a:pPr>
            <a:r>
              <a:rPr lang="nb-NO"/>
              <a:t>språk </a:t>
            </a:r>
          </a:p>
          <a:p>
            <a:pPr marL="457200" indent="-457200" fontAlgn="base">
              <a:buFont typeface="Arial" panose="020B0604020202020204" pitchFamily="34" charset="0"/>
              <a:buChar char="•"/>
            </a:pPr>
            <a:r>
              <a:rPr lang="nb-NO"/>
              <a:t>perspektiver </a:t>
            </a:r>
          </a:p>
          <a:p>
            <a:pPr marL="457200" indent="-457200" fontAlgn="base">
              <a:buFont typeface="Arial" panose="020B0604020202020204" pitchFamily="34" charset="0"/>
              <a:buChar char="•"/>
            </a:pPr>
            <a:r>
              <a:rPr lang="nb-NO"/>
              <a:t>evner</a:t>
            </a:r>
          </a:p>
          <a:p>
            <a:pPr marL="457200" indent="-457200" fontAlgn="base">
              <a:buFont typeface="Arial" panose="020B0604020202020204" pitchFamily="34" charset="0"/>
              <a:buChar char="•"/>
            </a:pPr>
            <a:endParaRPr lang="nb-NO"/>
          </a:p>
          <a:p>
            <a:pPr fontAlgn="base"/>
            <a:r>
              <a:rPr lang="nb-NO"/>
              <a:t>Reflekter rundt fordeler og utfordringer ved sammensetningen.</a:t>
            </a:r>
          </a:p>
        </p:txBody>
      </p:sp>
      <p:pic>
        <p:nvPicPr>
          <p:cNvPr id="8" name="Picture Placeholder 7" descr="Et bilde som viser rekrutteringsprosessen og tittelbilde av ordet mangfoldsrekruttering.">
            <a:extLst>
              <a:ext uri="{FF2B5EF4-FFF2-40B4-BE49-F238E27FC236}">
                <a16:creationId xmlns:a16="http://schemas.microsoft.com/office/drawing/2014/main" id="{095D4EDF-36F2-4499-AB2F-407FD51B94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 r="2944"/>
          <a:stretch/>
        </p:blipFill>
        <p:spPr>
          <a:xfrm>
            <a:off x="0" y="0"/>
            <a:ext cx="6096000" cy="6858000"/>
          </a:xfrm>
        </p:spPr>
      </p:pic>
    </p:spTree>
    <p:extLst>
      <p:ext uri="{BB962C8B-B14F-4D97-AF65-F5344CB8AC3E}">
        <p14:creationId xmlns:p14="http://schemas.microsoft.com/office/powerpoint/2010/main" val="30768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Et bilde som viser rekrutteringsprosessen og tittelbilde av ordet jobbanalyse for å illustrere at refleksjonsspørsmålet hører til denne delen av rekrutteringsprosessen.">
            <a:extLst>
              <a:ext uri="{FF2B5EF4-FFF2-40B4-BE49-F238E27FC236}">
                <a16:creationId xmlns:a16="http://schemas.microsoft.com/office/drawing/2014/main" id="{6844B56B-16FF-4F95-B7E5-F479F565BE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 b="20"/>
          <a:stretch>
            <a:fillRect/>
          </a:stretch>
        </p:blipFill>
        <p:spPr>
          <a:xfrm>
            <a:off x="0" y="0"/>
            <a:ext cx="12192000" cy="6858000"/>
          </a:xfrm>
        </p:spPr>
      </p:pic>
      <p:sp>
        <p:nvSpPr>
          <p:cNvPr id="4" name="Title 3">
            <a:extLst>
              <a:ext uri="{FF2B5EF4-FFF2-40B4-BE49-F238E27FC236}">
                <a16:creationId xmlns:a16="http://schemas.microsoft.com/office/drawing/2014/main" id="{E1E3E657-EFE0-47C9-B465-E2599B50ED77}"/>
              </a:ext>
            </a:extLst>
          </p:cNvPr>
          <p:cNvSpPr>
            <a:spLocks noGrp="1"/>
          </p:cNvSpPr>
          <p:nvPr>
            <p:ph type="title"/>
          </p:nvPr>
        </p:nvSpPr>
        <p:spPr>
          <a:xfrm>
            <a:off x="2514600" y="3012022"/>
            <a:ext cx="7162800" cy="1325563"/>
          </a:xfrm>
        </p:spPr>
        <p:txBody>
          <a:bodyPr>
            <a:noAutofit/>
          </a:bodyPr>
          <a:lstStyle/>
          <a:p>
            <a:r>
              <a:rPr lang="nb-NO" sz="2800"/>
              <a:t>Hvilke kompetanser og perspektiver kunne tilført verdi til oppgavene dere løser og tjenestene vi leverer?</a:t>
            </a:r>
          </a:p>
        </p:txBody>
      </p:sp>
    </p:spTree>
    <p:extLst>
      <p:ext uri="{BB962C8B-B14F-4D97-AF65-F5344CB8AC3E}">
        <p14:creationId xmlns:p14="http://schemas.microsoft.com/office/powerpoint/2010/main" val="2397982507"/>
      </p:ext>
    </p:extLst>
  </p:cSld>
  <p:clrMapOvr>
    <a:masterClrMapping/>
  </p:clrMapOvr>
</p:sld>
</file>

<file path=ppt/theme/theme1.xml><?xml version="1.0" encoding="utf-8"?>
<a:theme xmlns:a="http://schemas.openxmlformats.org/drawingml/2006/main" name="Office Theme">
  <a:themeElements>
    <a:clrScheme name="DFØ">
      <a:dk1>
        <a:sysClr val="windowText" lastClr="000000"/>
      </a:dk1>
      <a:lt1>
        <a:sysClr val="window" lastClr="FFFFFF"/>
      </a:lt1>
      <a:dk2>
        <a:srgbClr val="44546A"/>
      </a:dk2>
      <a:lt2>
        <a:srgbClr val="E7E6E6"/>
      </a:lt2>
      <a:accent1>
        <a:srgbClr val="012A4C"/>
      </a:accent1>
      <a:accent2>
        <a:srgbClr val="005B91"/>
      </a:accent2>
      <a:accent3>
        <a:srgbClr val="009FE3"/>
      </a:accent3>
      <a:accent4>
        <a:srgbClr val="00AB84"/>
      </a:accent4>
      <a:accent5>
        <a:srgbClr val="008EA6"/>
      </a:accent5>
      <a:accent6>
        <a:srgbClr val="F7B715"/>
      </a:accent6>
      <a:hlink>
        <a:srgbClr val="E83F53"/>
      </a:hlink>
      <a:folHlink>
        <a:srgbClr val="828282"/>
      </a:folHlink>
    </a:clrScheme>
    <a:fontScheme name="DFØ">
      <a:majorFont>
        <a:latin typeface="Source Serif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319F26DEF5266449814F12506469B07" ma:contentTypeVersion="7" ma:contentTypeDescription="Opprett et nytt dokument." ma:contentTypeScope="" ma:versionID="4a11ec41f33b5ebeb3d987b1d4c9442d">
  <xsd:schema xmlns:xsd="http://www.w3.org/2001/XMLSchema" xmlns:xs="http://www.w3.org/2001/XMLSchema" xmlns:p="http://schemas.microsoft.com/office/2006/metadata/properties" xmlns:ns2="53ff7ce9-b8d4-4ac3-aa2f-9cd61701455f" targetNamespace="http://schemas.microsoft.com/office/2006/metadata/properties" ma:root="true" ma:fieldsID="1ecc30c64f41826b0609b30d8b66098c" ns2:_="">
    <xsd:import namespace="53ff7ce9-b8d4-4ac3-aa2f-9cd61701455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f7ce9-b8d4-4ac3-aa2f-9cd617014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AE1F61-0819-4DC3-A800-6C6FB2583B7E}">
  <ds:schemaRefs>
    <ds:schemaRef ds:uri="http://schemas.microsoft.com/sharepoint/v3/contenttype/forms"/>
  </ds:schemaRefs>
</ds:datastoreItem>
</file>

<file path=customXml/itemProps2.xml><?xml version="1.0" encoding="utf-8"?>
<ds:datastoreItem xmlns:ds="http://schemas.openxmlformats.org/officeDocument/2006/customXml" ds:itemID="{C26905A0-8234-46AC-B97F-35D3F6B6606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3ff7ce9-b8d4-4ac3-aa2f-9cd61701455f"/>
    <ds:schemaRef ds:uri="http://www.w3.org/XML/1998/namespace"/>
    <ds:schemaRef ds:uri="http://purl.org/dc/dcmitype/"/>
  </ds:schemaRefs>
</ds:datastoreItem>
</file>

<file path=customXml/itemProps3.xml><?xml version="1.0" encoding="utf-8"?>
<ds:datastoreItem xmlns:ds="http://schemas.openxmlformats.org/officeDocument/2006/customXml" ds:itemID="{29AB8616-19F1-47B8-9B37-E296E91C37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ff7ce9-b8d4-4ac3-aa2f-9cd6170145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298</TotalTime>
  <Words>836</Words>
  <Application>Microsoft Office PowerPoint</Application>
  <PresentationFormat>Widescreen</PresentationFormat>
  <Paragraphs>63</Paragraphs>
  <Slides>20</Slides>
  <Notes>17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20</vt:i4>
      </vt:variant>
    </vt:vector>
  </HeadingPairs>
  <TitlesOfParts>
    <vt:vector size="25" baseType="lpstr">
      <vt:lpstr>Arial</vt:lpstr>
      <vt:lpstr>Calibri</vt:lpstr>
      <vt:lpstr>Source Sans Pro</vt:lpstr>
      <vt:lpstr>Source Serif Pro Black</vt:lpstr>
      <vt:lpstr>Office Theme</vt:lpstr>
      <vt:lpstr>Refleksjonsspørsmål</vt:lpstr>
      <vt:lpstr>Veiledning til fasilitator/prosessleder</vt:lpstr>
      <vt:lpstr> Hva er forutsetningene for å rekruttere mangfoldig? </vt:lpstr>
      <vt:lpstr>Hvilke barrierer er det for mangfold i virksomheten/ enheten?   Hva kan vi gjøre for å legge til rette for bedre mangfold?  </vt:lpstr>
      <vt:lpstr>Tenk gjennom samfunnsoppdrag, mål, oppgaver og tjenester - nå og i fremtiden.   Hvordan kan mangfold hjelpe oss å levere bedre?  </vt:lpstr>
      <vt:lpstr>Diskuter</vt:lpstr>
      <vt:lpstr>Hvordan kan vi synliggjøre mangfold når vi profilerer virksomheten for å tiltrekke de beste kandidatene og fremstå som en profesjonell og attraktiv arbeidsplass?   </vt:lpstr>
      <vt:lpstr>Vurder mangfoldet i din egen enhet</vt:lpstr>
      <vt:lpstr>Hvilke kompetanser og perspektiver kunne tilført verdi til oppgavene dere løser og tjenestene vi leverer?</vt:lpstr>
      <vt:lpstr>Kvalifikasjonskrav</vt:lpstr>
      <vt:lpstr>Hvordan synliggjør vi mangfold i stillingsannonsen utover mangfoldserklæringen?  </vt:lpstr>
      <vt:lpstr>Hvordan jobber du med søknadsbunken? Hvordan hindrer du at du overser kompetanse? </vt:lpstr>
      <vt:lpstr>  Se for deg at du skal innstille kandidat som trenger tilrettelegging for å levere på sitt beste.  Når og hvordan spør du kandidaten om tilretteleggingsbehov? Hvordan identifiserer du tiltak som kan gjøre en forskjell?</vt:lpstr>
      <vt:lpstr> Hvordan kan vi sikre at rekrutteringsprosessen åpner for mangfold? </vt:lpstr>
      <vt:lpstr> Hvilke tre punkter bør virksomheten/enheten jobbe med for å få bedre mangfold?  Bestem deg for én ting du selv vil prioritere </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Jobbanalyse</dc:title>
  <dc:creator>Julien Barbier</dc:creator>
  <cp:lastModifiedBy>Marte Dyve Simenstad</cp:lastModifiedBy>
  <cp:revision>2</cp:revision>
  <dcterms:created xsi:type="dcterms:W3CDTF">2020-12-03T11:45:08Z</dcterms:created>
  <dcterms:modified xsi:type="dcterms:W3CDTF">2021-01-26T12:31:05Z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0x0101005319F26DEF5266449814F12506469B07</vt:lpwstr>
  </property>
  <property fmtid="{D5CDD505-2E9C-101B-9397-08002B2CF9AE}" pid="3" name="MSIP_Label_b22f7043-6caf-4431-9109-8eff758a1d8b_Enabled">
    <vt:lpwstr>True</vt:lpwstr>
  </property>
  <property fmtid="{D5CDD505-2E9C-101B-9397-08002B2CF9AE}" pid="4" name="MSIP_Label_b22f7043-6caf-4431-9109-8eff758a1d8b_SiteId">
    <vt:lpwstr>f696e186-1c3b-44cd-bf76-5ace0e7007bd</vt:lpwstr>
  </property>
  <property fmtid="{D5CDD505-2E9C-101B-9397-08002B2CF9AE}" pid="5" name="MSIP_Label_b22f7043-6caf-4431-9109-8eff758a1d8b_Owner">
    <vt:lpwstr>Kariline.Gustad-Sanner@dss.dep.no</vt:lpwstr>
  </property>
  <property fmtid="{D5CDD505-2E9C-101B-9397-08002B2CF9AE}" pid="6" name="MSIP_Label_b22f7043-6caf-4431-9109-8eff758a1d8b_SetDate">
    <vt:lpwstr>2021-01-13T08:47:15.7857679Z</vt:lpwstr>
  </property>
  <property fmtid="{D5CDD505-2E9C-101B-9397-08002B2CF9AE}" pid="7" name="MSIP_Label_b22f7043-6caf-4431-9109-8eff758a1d8b_Name">
    <vt:lpwstr>Intern (DSS)</vt:lpwstr>
  </property>
  <property fmtid="{D5CDD505-2E9C-101B-9397-08002B2CF9AE}" pid="8" name="MSIP_Label_b22f7043-6caf-4431-9109-8eff758a1d8b_Application">
    <vt:lpwstr>Microsoft Azure Information Protection</vt:lpwstr>
  </property>
  <property fmtid="{D5CDD505-2E9C-101B-9397-08002B2CF9AE}" pid="9" name="MSIP_Label_b22f7043-6caf-4431-9109-8eff758a1d8b_ActionId">
    <vt:lpwstr>e7bee539-26d3-49e5-b5e3-38f4a935f920</vt:lpwstr>
  </property>
  <property fmtid="{D5CDD505-2E9C-101B-9397-08002B2CF9AE}" pid="10" name="MSIP_Label_b22f7043-6caf-4431-9109-8eff758a1d8b_Extended_MSFT_Method">
    <vt:lpwstr>Automatic</vt:lpwstr>
  </property>
</Properties>
</file>