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9"/>
  </p:notesMasterIdLst>
  <p:sldIdLst>
    <p:sldId id="256" r:id="rId5"/>
    <p:sldId id="432" r:id="rId6"/>
    <p:sldId id="433" r:id="rId7"/>
    <p:sldId id="260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E3D6-EAB9-48C5-B83F-7A9363C45A91}" type="datetimeFigureOut">
              <a:rPr lang="nb-NO" smtClean="0"/>
              <a:t>10.03.2021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EEC33-DD06-45B0-BB60-3649C22DB9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03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EC33-DD06-45B0-BB60-3649C22DB95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92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EC33-DD06-45B0-BB60-3649C22DB95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8432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4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67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065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86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580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065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264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898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558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275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-115329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  <a:solidFill>
            <a:srgbClr val="012A4C"/>
          </a:solidFill>
        </p:spPr>
        <p:txBody>
          <a:bodyPr anchor="b">
            <a:noAutofit/>
          </a:bodyPr>
          <a:lstStyle>
            <a:lvl1pPr algn="ctr">
              <a:defRPr sz="5000" cap="all" baseline="0">
                <a:ln>
                  <a:solidFill>
                    <a:srgbClr val="012A4C"/>
                  </a:solidFill>
                </a:ln>
                <a:solidFill>
                  <a:srgbClr val="012A4C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rgbClr val="012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32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29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551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1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8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1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9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2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970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2BE4A22-B6AD-4FC1-9625-43ABD6E47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49" y="698531"/>
            <a:ext cx="6402092" cy="56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61EA22B-B4C8-43F7-99D4-821F001722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04" y="255373"/>
            <a:ext cx="7559984" cy="66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0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C9C785B-9292-4BE0-9E39-27A1287C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6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90B0379-688F-4E70-A696-9FA14899D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20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0FD7CC5-8B90-40F0-8735-D0A3A680D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8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3DAF888-1B6E-4DBC-BF0A-3C494541DC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92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62BA8A5-3146-415E-AE15-7DB28B440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502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004E9F1-B900-420C-8235-422B9E42E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823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B32BACC-57B2-461A-B8FC-ADE80343B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000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FF39C27-CE4B-4CE2-B6F4-75ECE47AB3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850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62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B91BA4A-1CFD-4926-B729-794A6E133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899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8D3EB75-2D50-455A-B761-0DD2573AB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394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6E5751D-6E83-4D37-9592-F6FEC4352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32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D1FDE68-DCE8-4552-91E8-5AA25A19D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49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10.03.2021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340261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10.03.2021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42180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10.03.2021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97799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10.03.2021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398422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81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2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09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86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327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991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280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1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3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10.03.2021</a:t>
            </a:fld>
            <a:endParaRPr lang="nb-NO" dirty="0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6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6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89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771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826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398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si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685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215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726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10.03.2021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8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  <p:sldLayoutId id="2147483713" r:id="rId35"/>
    <p:sldLayoutId id="2147483714" r:id="rId36"/>
    <p:sldLayoutId id="2147483715" r:id="rId37"/>
    <p:sldLayoutId id="2147483716" r:id="rId38"/>
    <p:sldLayoutId id="2147483717" r:id="rId39"/>
    <p:sldLayoutId id="2147483718" r:id="rId40"/>
    <p:sldLayoutId id="2147483719" r:id="rId41"/>
    <p:sldLayoutId id="2147483720" r:id="rId42"/>
    <p:sldLayoutId id="2147483721" r:id="rId43"/>
    <p:sldLayoutId id="2147483722" r:id="rId44"/>
    <p:sldLayoutId id="2147483723" r:id="rId45"/>
    <p:sldLayoutId id="2147483724" r:id="rId46"/>
    <p:sldLayoutId id="2147483725" r:id="rId47"/>
    <p:sldLayoutId id="2147483726" r:id="rId48"/>
    <p:sldLayoutId id="2147483727" r:id="rId49"/>
    <p:sldLayoutId id="2147483728" r:id="rId50"/>
    <p:sldLayoutId id="2147483729" r:id="rId51"/>
    <p:sldLayoutId id="2147483730" r:id="rId52"/>
    <p:sldLayoutId id="2147483731" r:id="rId53"/>
    <p:sldLayoutId id="2147483732" r:id="rId54"/>
    <p:sldLayoutId id="2147483733" r:id="rId55"/>
    <p:sldLayoutId id="2147483734" r:id="rId56"/>
    <p:sldLayoutId id="2147483735" r:id="rId57"/>
    <p:sldLayoutId id="2147483736" r:id="rId58"/>
    <p:sldLayoutId id="2147483737" r:id="rId59"/>
    <p:sldLayoutId id="2147483738" r:id="rId60"/>
    <p:sldLayoutId id="2147483739" r:id="rId6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pos="338">
          <p15:clr>
            <a:srgbClr val="F26B43"/>
          </p15:clr>
        </p15:guide>
        <p15:guide id="3" pos="7331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orient="horz" pos="1082">
          <p15:clr>
            <a:srgbClr val="F26B43"/>
          </p15:clr>
        </p15:guide>
        <p15:guide id="7" orient="horz" pos="720">
          <p15:clr>
            <a:srgbClr val="F26B43"/>
          </p15:clr>
        </p15:guide>
        <p15:guide id="8" orient="horz" pos="4135">
          <p15:clr>
            <a:srgbClr val="F26B43"/>
          </p15:clr>
        </p15:guide>
        <p15:guide id="9" pos="4951">
          <p15:clr>
            <a:srgbClr val="F26B43"/>
          </p15:clr>
        </p15:guide>
        <p15:guide id="10" pos="4725">
          <p15:clr>
            <a:srgbClr val="F26B43"/>
          </p15:clr>
        </p15:guide>
        <p15:guide id="11" pos="3829">
          <p15:clr>
            <a:srgbClr val="F26B43"/>
          </p15:clr>
        </p15:guide>
        <p15:guide id="12" pos="3740">
          <p15:clr>
            <a:srgbClr val="F26B43"/>
          </p15:clr>
        </p15:guide>
        <p15:guide id="13" pos="391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aeringsplattformen.difi.no/kurs/986252932/fjernledelse" TargetMode="Externa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E37015-0E3A-9B44-BFC4-FC7E3E489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VERKTØY FOR lyttesamtale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0DFAA2-182E-B449-BCCD-0908F009E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7756" y="4166148"/>
            <a:ext cx="6258388" cy="119242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når</a:t>
            </a:r>
            <a:r>
              <a:rPr lang="en-US" dirty="0">
                <a:solidFill>
                  <a:schemeClr val="bg1"/>
                </a:solidFill>
              </a:rPr>
              <a:t> du </a:t>
            </a:r>
            <a:r>
              <a:rPr lang="en-US" dirty="0" err="1">
                <a:solidFill>
                  <a:schemeClr val="bg1"/>
                </a:solidFill>
              </a:rPr>
              <a:t>skal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snakke</a:t>
            </a:r>
            <a:r>
              <a:rPr lang="en-US" dirty="0">
                <a:solidFill>
                  <a:schemeClr val="bg1"/>
                </a:solidFill>
              </a:rPr>
              <a:t> med dine </a:t>
            </a:r>
            <a:r>
              <a:rPr lang="en-US" dirty="0" err="1">
                <a:solidFill>
                  <a:schemeClr val="bg1"/>
                </a:solidFill>
              </a:rPr>
              <a:t>medarbeidere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om </a:t>
            </a:r>
            <a:r>
              <a:rPr lang="en-US" dirty="0" err="1">
                <a:solidFill>
                  <a:schemeClr val="bg1"/>
                </a:solidFill>
              </a:rPr>
              <a:t>aktivt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medarbeiderskap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id="{A6542A20-0529-4512-BC8F-FD6F35262D8B}"/>
              </a:ext>
            </a:extLst>
          </p:cNvPr>
          <p:cNvSpPr txBox="1">
            <a:spLocks/>
          </p:cNvSpPr>
          <p:nvPr/>
        </p:nvSpPr>
        <p:spPr>
          <a:xfrm>
            <a:off x="2862031" y="1889125"/>
            <a:ext cx="6258388" cy="11924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Til deg </a:t>
            </a:r>
            <a:r>
              <a:rPr lang="en-US" dirty="0" err="1">
                <a:solidFill>
                  <a:schemeClr val="bg1"/>
                </a:solidFill>
              </a:rPr>
              <a:t>som</a:t>
            </a:r>
            <a:r>
              <a:rPr lang="en-US" dirty="0">
                <a:solidFill>
                  <a:schemeClr val="bg1"/>
                </a:solidFill>
              </a:rPr>
              <a:t> fjernleder</a:t>
            </a:r>
          </a:p>
        </p:txBody>
      </p:sp>
    </p:spTree>
    <p:extLst>
      <p:ext uri="{BB962C8B-B14F-4D97-AF65-F5344CB8AC3E}">
        <p14:creationId xmlns:p14="http://schemas.microsoft.com/office/powerpoint/2010/main" val="13835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A4D8B996-291E-47D5-819B-6FC58E96FC07}"/>
              </a:ext>
            </a:extLst>
          </p:cNvPr>
          <p:cNvSpPr txBox="1"/>
          <p:nvPr/>
        </p:nvSpPr>
        <p:spPr>
          <a:xfrm>
            <a:off x="536575" y="441325"/>
            <a:ext cx="10612688" cy="701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nb-NO" sz="25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Øvelse for medarbeidere: Egenrefleksjon og deling med egen leder </a:t>
            </a:r>
          </a:p>
        </p:txBody>
      </p:sp>
      <p:pic>
        <p:nvPicPr>
          <p:cNvPr id="2" name="Bilde 1" descr="Motivasjon.JPG">
            <a:extLst>
              <a:ext uri="{FF2B5EF4-FFF2-40B4-BE49-F238E27FC236}">
                <a16:creationId xmlns:a16="http://schemas.microsoft.com/office/drawing/2014/main" id="{F528E462-E15A-458D-B512-12EBFC0AEA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66994" y="3023176"/>
            <a:ext cx="4212502" cy="346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171817FD-2552-4ED7-9009-59B382512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202473"/>
              </p:ext>
            </p:extLst>
          </p:nvPr>
        </p:nvGraphicFramePr>
        <p:xfrm>
          <a:off x="4796589" y="1090864"/>
          <a:ext cx="7228418" cy="5297409"/>
        </p:xfrm>
        <a:graphic>
          <a:graphicData uri="http://schemas.openxmlformats.org/drawingml/2006/table">
            <a:tbl>
              <a:tblPr firstRow="1" bandRow="1"/>
              <a:tblGrid>
                <a:gridCol w="1400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97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063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/>
                        <a:t>1. Hjemmekontor/ fjernarbeid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dirty="0"/>
                        <a:t>og livssituasjon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dirty="0"/>
                        <a:t> </a:t>
                      </a:r>
                      <a:endParaRPr lang="en-US" sz="1100" b="0" dirty="0"/>
                    </a:p>
                    <a:p>
                      <a:r>
                        <a:rPr lang="nb-NO" sz="1100" b="0" dirty="0"/>
                        <a:t>Hvordan opplever du balansen mellom jobb og fritid? </a:t>
                      </a:r>
                      <a:endParaRPr lang="en-US" sz="1100" b="0" dirty="0"/>
                    </a:p>
                  </a:txBody>
                  <a:tcPr marL="82926" marR="82926" marT="41476" marB="41476">
                    <a:lnL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E7852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en-US" sz="1100" dirty="0"/>
                        <a:t>2. </a:t>
                      </a:r>
                      <a:r>
                        <a:rPr lang="en-US" sz="1100" dirty="0" err="1"/>
                        <a:t>Kompetanse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og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motivasjon</a:t>
                      </a:r>
                      <a:r>
                        <a:rPr lang="en-US" sz="1100" dirty="0"/>
                        <a:t>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100" b="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nb-NO" sz="1100" b="0" dirty="0"/>
                        <a:t>Hvordan blir motivasjonen din påvirket av å jobbe hjemmefra/ å jobbe et annet sted enn resten av enheten? Hva motiverer deg i denne situasjonen? </a:t>
                      </a:r>
                    </a:p>
                  </a:txBody>
                  <a:tcPr marL="82926" marR="82926" marT="41476" marB="41476">
                    <a:lnL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E7852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nb-NO" sz="1100" dirty="0"/>
                        <a:t>3. Sterke sider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nb-NO" sz="11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nb-NO" sz="1100" b="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nb-NO" sz="1100" b="0" dirty="0"/>
                        <a:t>Når du selv opplever å være på ditt beste  - hvilke sterke sider (faglig og/ eller personlig)  bruker du da?  </a:t>
                      </a:r>
                    </a:p>
                  </a:txBody>
                  <a:tcPr marL="82926" marR="82926" marT="41476" marB="41476">
                    <a:lnL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E7852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en-US" sz="1100" dirty="0"/>
                        <a:t>4. </a:t>
                      </a:r>
                      <a:r>
                        <a:rPr lang="en-US" sz="1100" dirty="0" err="1"/>
                        <a:t>Mål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fremover</a:t>
                      </a:r>
                      <a:endParaRPr lang="en-US" sz="11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1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US" sz="1100" b="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sz="1100" b="0" dirty="0" err="1"/>
                        <a:t>Hva</a:t>
                      </a:r>
                      <a:r>
                        <a:rPr lang="en-US" sz="1100" b="0" dirty="0"/>
                        <a:t> er dine </a:t>
                      </a:r>
                      <a:r>
                        <a:rPr lang="en-US" sz="1100" b="0" dirty="0" err="1"/>
                        <a:t>faglige</a:t>
                      </a:r>
                      <a:r>
                        <a:rPr lang="en-US" sz="1100" b="0" dirty="0"/>
                        <a:t> </a:t>
                      </a:r>
                      <a:r>
                        <a:rPr lang="en-US" sz="1100" b="0" dirty="0" err="1"/>
                        <a:t>og</a:t>
                      </a:r>
                      <a:r>
                        <a:rPr lang="en-US" sz="1100" b="0" dirty="0"/>
                        <a:t>/ </a:t>
                      </a:r>
                      <a:r>
                        <a:rPr lang="en-US" sz="1100" b="0" dirty="0" err="1"/>
                        <a:t>eller</a:t>
                      </a:r>
                      <a:r>
                        <a:rPr lang="en-US" sz="1100" b="0" dirty="0"/>
                        <a:t> </a:t>
                      </a:r>
                      <a:r>
                        <a:rPr lang="en-US" sz="1100" b="0" dirty="0" err="1"/>
                        <a:t>personlige</a:t>
                      </a:r>
                      <a:r>
                        <a:rPr lang="en-US" sz="1100" b="0" dirty="0"/>
                        <a:t> </a:t>
                      </a:r>
                      <a:r>
                        <a:rPr lang="en-US" sz="1100" b="0" dirty="0" err="1"/>
                        <a:t>mål</a:t>
                      </a:r>
                      <a:r>
                        <a:rPr lang="en-US" sz="1100" b="0" dirty="0"/>
                        <a:t> </a:t>
                      </a:r>
                      <a:r>
                        <a:rPr lang="en-US" sz="1100" b="0" dirty="0" err="1"/>
                        <a:t>fremover</a:t>
                      </a:r>
                      <a:r>
                        <a:rPr lang="en-US" sz="1100" b="0" dirty="0"/>
                        <a:t>? </a:t>
                      </a:r>
                    </a:p>
                  </a:txBody>
                  <a:tcPr marL="82926" marR="82926" marT="41476" marB="41476">
                    <a:lnL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E7852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Europa-Regular"/>
                        </a:defRPr>
                      </a:lvl9pPr>
                    </a:lstStyle>
                    <a:p>
                      <a:pPr marL="0" indent="0">
                        <a:buFont typeface="+mj-lt"/>
                        <a:buNone/>
                      </a:pPr>
                      <a:r>
                        <a:rPr lang="nb-NO" sz="1100" dirty="0"/>
                        <a:t>5. Oppfølging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nb-NO" sz="1100" b="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nb-NO" sz="1100" b="0" dirty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nb-NO" sz="1100" b="0" dirty="0"/>
                        <a:t>Ditt behov for støtte, oppfølging fra meg som leder eller fra andre?</a:t>
                      </a:r>
                      <a:endParaRPr lang="en-US" sz="1000" b="0" dirty="0"/>
                    </a:p>
                  </a:txBody>
                  <a:tcPr marL="82926" marR="82926" marT="41476" marB="41476">
                    <a:lnL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E7852"/>
                      </a:solidFill>
                      <a:prstDash val="solid"/>
                      <a:miter lim="800000"/>
                    </a:lnT>
                    <a:lnB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4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9pPr>
                    </a:lstStyle>
                    <a:p>
                      <a:r>
                        <a:rPr lang="en-US" sz="1100" dirty="0" err="1"/>
                        <a:t>Skriv</a:t>
                      </a:r>
                      <a:r>
                        <a:rPr lang="en-US" sz="1100" dirty="0"/>
                        <a:t> her:</a:t>
                      </a:r>
                      <a:r>
                        <a:rPr lang="en-US" sz="1100" baseline="0" dirty="0"/>
                        <a:t> </a:t>
                      </a:r>
                      <a:endParaRPr lang="en-US" sz="1100" dirty="0"/>
                    </a:p>
                  </a:txBody>
                  <a:tcPr marL="82926" marR="82926" marT="41476" marB="41476">
                    <a:lnL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9pPr>
                    </a:lstStyle>
                    <a:p>
                      <a:r>
                        <a:rPr lang="en-US" sz="1100" dirty="0" err="1"/>
                        <a:t>Skriv</a:t>
                      </a:r>
                      <a:r>
                        <a:rPr lang="en-US" sz="1100" dirty="0"/>
                        <a:t> her</a:t>
                      </a:r>
                      <a:r>
                        <a:rPr lang="en-US" sz="1100" baseline="0" dirty="0"/>
                        <a:t>: </a:t>
                      </a:r>
                      <a:endParaRPr lang="en-US" sz="1100" dirty="0"/>
                    </a:p>
                  </a:txBody>
                  <a:tcPr marL="82926" marR="82926" marT="41476" marB="41476">
                    <a:lnL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9pPr>
                    </a:lstStyle>
                    <a:p>
                      <a:r>
                        <a:rPr lang="en-US" sz="1100" dirty="0" err="1"/>
                        <a:t>Skriv</a:t>
                      </a:r>
                      <a:r>
                        <a:rPr lang="en-US" sz="1100" dirty="0"/>
                        <a:t> her:</a:t>
                      </a:r>
                      <a:r>
                        <a:rPr lang="en-US" sz="1100" baseline="0" dirty="0"/>
                        <a:t> </a:t>
                      </a:r>
                      <a:endParaRPr lang="en-US" sz="1100" dirty="0"/>
                    </a:p>
                  </a:txBody>
                  <a:tcPr marL="82926" marR="82926" marT="41476" marB="41476">
                    <a:lnL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9pPr>
                    </a:lstStyle>
                    <a:p>
                      <a:r>
                        <a:rPr lang="en-US" sz="1100" dirty="0" err="1"/>
                        <a:t>Skriv</a:t>
                      </a:r>
                      <a:r>
                        <a:rPr lang="en-US" sz="1100" dirty="0"/>
                        <a:t> her:</a:t>
                      </a:r>
                      <a:r>
                        <a:rPr lang="en-US" sz="1100" baseline="0" dirty="0"/>
                        <a:t> </a:t>
                      </a:r>
                      <a:endParaRPr lang="en-US" sz="1100" dirty="0"/>
                    </a:p>
                  </a:txBody>
                  <a:tcPr marL="82926" marR="82926" marT="41476" marB="41476">
                    <a:lnL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Europa-Regular"/>
                        </a:defRPr>
                      </a:lvl9pPr>
                    </a:lstStyle>
                    <a:p>
                      <a:r>
                        <a:rPr lang="en-US" sz="1100" dirty="0" err="1"/>
                        <a:t>Skriv</a:t>
                      </a:r>
                      <a:r>
                        <a:rPr lang="en-US" sz="1100" dirty="0"/>
                        <a:t> her: </a:t>
                      </a:r>
                    </a:p>
                  </a:txBody>
                  <a:tcPr marL="82926" marR="82926" marT="41476" marB="41476">
                    <a:lnL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4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BB8178E-FE43-4F9D-8ACA-F199FE0FC1E7}"/>
              </a:ext>
            </a:extLst>
          </p:cNvPr>
          <p:cNvSpPr txBox="1">
            <a:spLocks/>
          </p:cNvSpPr>
          <p:nvPr/>
        </p:nvSpPr>
        <p:spPr>
          <a:xfrm>
            <a:off x="166993" y="2623149"/>
            <a:ext cx="4075613" cy="4000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98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pa-Regular"/>
                <a:ea typeface="+mn-ea"/>
                <a:cs typeface="+mn-cs"/>
              </a:rPr>
              <a:t>HVOR BEFINNER </a:t>
            </a:r>
            <a:r>
              <a:rPr lang="nb-NO" sz="1800" dirty="0">
                <a:solidFill>
                  <a:schemeClr val="bg1"/>
                </a:solidFill>
                <a:latin typeface="Europa-Regular"/>
              </a:rPr>
              <a:t>DU DEG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pa-Regular"/>
                <a:ea typeface="+mn-ea"/>
                <a:cs typeface="+mn-cs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3561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A6AEE84-5ECF-4289-81A0-5C9BA6F1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</p:spPr>
        <p:txBody>
          <a:bodyPr/>
          <a:lstStyle/>
          <a:p>
            <a:r>
              <a:rPr lang="en-US" dirty="0" err="1"/>
              <a:t>Forberedelse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lyttesamtalen</a:t>
            </a:r>
            <a:endParaRPr lang="en-US" dirty="0"/>
          </a:p>
        </p:txBody>
      </p:sp>
      <p:pic>
        <p:nvPicPr>
          <p:cNvPr id="5" name="Bilde 4" descr="Motivasjon.JPG">
            <a:extLst>
              <a:ext uri="{FF2B5EF4-FFF2-40B4-BE49-F238E27FC236}">
                <a16:creationId xmlns:a16="http://schemas.microsoft.com/office/drawing/2014/main" id="{680E9AE8-49B2-4571-89EC-BB76A68FF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7603039" y="1867337"/>
            <a:ext cx="4332287" cy="356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lassholder for tekst 1">
            <a:extLst>
              <a:ext uri="{FF2B5EF4-FFF2-40B4-BE49-F238E27FC236}">
                <a16:creationId xmlns:a16="http://schemas.microsoft.com/office/drawing/2014/main" id="{2B833682-56EB-49A8-B251-D329C522544F}"/>
              </a:ext>
            </a:extLst>
          </p:cNvPr>
          <p:cNvSpPr txBox="1">
            <a:spLocks/>
          </p:cNvSpPr>
          <p:nvPr/>
        </p:nvSpPr>
        <p:spPr>
          <a:xfrm>
            <a:off x="256674" y="1427357"/>
            <a:ext cx="6774188" cy="50696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98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pa-Regular"/>
                <a:ea typeface="+mn-ea"/>
                <a:cs typeface="+mn-cs"/>
              </a:rPr>
              <a:t>Noen tips og råd til planlegging og gjennomføring av samtalen</a:t>
            </a:r>
          </a:p>
          <a:p>
            <a:pPr marL="292345" marR="0" lvl="0" indent="-2923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pa-Regular"/>
                <a:ea typeface="+mn-ea"/>
                <a:cs typeface="+mn-cs"/>
              </a:rPr>
              <a:t>Be medarbeiderne om å forberede seg og si at du gleder deg til samtalene. </a:t>
            </a:r>
          </a:p>
          <a:p>
            <a:pPr marL="292345" marR="0" lvl="0" indent="-2923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pa-Regular"/>
                <a:ea typeface="+mn-ea"/>
                <a:cs typeface="+mn-cs"/>
              </a:rPr>
              <a:t>Det viktigste leveransekravet inn i samtalen er at du er oppriktig interessert i å høre hvordan hver enkelt tenker og reflekterer over spørsmålene de har fått.   </a:t>
            </a:r>
          </a:p>
          <a:p>
            <a:pPr marL="292345" marR="0" lvl="0" indent="-2923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pa-Regular"/>
                <a:ea typeface="+mn-ea"/>
                <a:cs typeface="+mn-cs"/>
              </a:rPr>
              <a:t>Som forberedelse er det fint om du reflekterer over «hvor» du vil plassere hver enkelt av dine ansatte i forhold til kompetanse og motivasjon.</a:t>
            </a:r>
          </a:p>
          <a:p>
            <a:pPr marL="292345" marR="0" lvl="0" indent="-2923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pa-Regular"/>
                <a:ea typeface="+mn-ea"/>
                <a:cs typeface="+mn-cs"/>
              </a:rPr>
              <a:t>Like viktig er at du har en utforskende tilnærming og tør å utfordre din egen forforståelse av hver enkelt.</a:t>
            </a:r>
          </a:p>
          <a:p>
            <a:pPr marL="292345" marR="0" lvl="0" indent="-2923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pa-Regular"/>
                <a:ea typeface="+mn-ea"/>
                <a:cs typeface="+mn-cs"/>
              </a:rPr>
              <a:t>Forbered deg på hva du antar kan komme frem under samtalene med hver enkelt og hvilke spørsmål som du kan stille i forlengelsen av dette.</a:t>
            </a:r>
          </a:p>
          <a:p>
            <a:pPr marL="292345" marR="0" lvl="0" indent="-2923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pa-Regular"/>
                <a:ea typeface="+mn-ea"/>
                <a:cs typeface="+mn-cs"/>
              </a:rPr>
              <a:t>Husk at denne gangen kan du forvente at medarbeiderne skal være forberedte til samtalen og at det er avgjørende at du lytter aktivt og stiller oppfølgingsspørsmål. </a:t>
            </a:r>
          </a:p>
          <a:p>
            <a:pPr marL="292345" marR="0" lvl="0" indent="-2923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pa-Regular"/>
                <a:ea typeface="+mn-ea"/>
                <a:cs typeface="+mn-cs"/>
              </a:rPr>
              <a:t>Sett av minimum 30 min til samtalen.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ropa-Regular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pa-Regular"/>
                <a:ea typeface="+mn-ea"/>
                <a:cs typeface="+mn-cs"/>
              </a:rPr>
              <a:t>Kjennetegn ved åpne og effektfulle spørsmål</a:t>
            </a:r>
          </a:p>
          <a:p>
            <a:pPr marL="292345" marR="0" lvl="0" indent="-2923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solidFill>
                  <a:schemeClr val="bg1"/>
                </a:solidFill>
                <a:latin typeface="Europa-Regular"/>
              </a:rPr>
              <a:t>De s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pa-Regular"/>
                <a:ea typeface="+mn-ea"/>
                <a:cs typeface="+mn-cs"/>
              </a:rPr>
              <a:t>tarter med spørreord: Hvem, hva, hvor, hvorfor, hvilke og når.</a:t>
            </a:r>
          </a:p>
          <a:p>
            <a:pPr marL="292345" marR="0" lvl="0" indent="-2923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solidFill>
                  <a:schemeClr val="bg1"/>
                </a:solidFill>
                <a:latin typeface="Europa-Regular"/>
              </a:rPr>
              <a:t>De k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pa-Regular"/>
                <a:ea typeface="+mn-ea"/>
                <a:cs typeface="+mn-cs"/>
              </a:rPr>
              <a:t>rever et svar utover ja/ nei og oppfordrer til egen refleksjon</a:t>
            </a:r>
          </a:p>
          <a:p>
            <a:pPr marL="292345" marR="0" lvl="0" indent="-2923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solidFill>
                  <a:schemeClr val="bg1"/>
                </a:solidFill>
                <a:latin typeface="Europa-Regular"/>
              </a:rPr>
              <a:t>De bidrar til at 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pa-Regular"/>
                <a:ea typeface="+mn-ea"/>
                <a:cs typeface="+mn-cs"/>
              </a:rPr>
              <a:t>medarbeideren tenker selv</a:t>
            </a:r>
          </a:p>
          <a:p>
            <a:pPr marL="292345" marR="0" lvl="0" indent="-2923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solidFill>
                  <a:schemeClr val="bg1"/>
                </a:solidFill>
                <a:latin typeface="Europa-Regular"/>
              </a:rPr>
              <a:t>Svarene skal g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pa-Regular"/>
                <a:ea typeface="+mn-ea"/>
                <a:cs typeface="+mn-cs"/>
              </a:rPr>
              <a:t>i innsikt, klarhet, handling og/ eller positiv forpliktelse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b-NO" sz="127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Europa-Regular"/>
              <a:ea typeface="+mn-ea"/>
              <a:cs typeface="+mn-cs"/>
            </a:endParaRPr>
          </a:p>
          <a:p>
            <a:pPr marL="292345" marR="0" lvl="0" indent="-2923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27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Europa-Regular"/>
              <a:ea typeface="+mn-ea"/>
              <a:cs typeface="+mn-cs"/>
            </a:endParaRPr>
          </a:p>
          <a:p>
            <a:pPr marL="292345" marR="0" lvl="0" indent="-2923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27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Europa-Regular"/>
              <a:ea typeface="+mn-ea"/>
              <a:cs typeface="+mn-cs"/>
            </a:endParaRPr>
          </a:p>
          <a:p>
            <a:pPr marL="292345" marR="0" lvl="0" indent="-2923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Europa-Regular"/>
              <a:ea typeface="+mn-ea"/>
              <a:cs typeface="+mn-cs"/>
            </a:endParaRPr>
          </a:p>
          <a:p>
            <a:pPr marL="292345" marR="0" lvl="0" indent="-2923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Europa-Regular"/>
              <a:ea typeface="+mn-ea"/>
              <a:cs typeface="+mn-cs"/>
            </a:endParaRPr>
          </a:p>
          <a:p>
            <a:pPr marL="292345" marR="0" lvl="0" indent="-2923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Europa-Regular"/>
              <a:ea typeface="+mn-ea"/>
              <a:cs typeface="+mn-cs"/>
            </a:endParaRPr>
          </a:p>
          <a:p>
            <a:pPr marL="292345" marR="0" lvl="0" indent="-292345" algn="l" defTabSz="7795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900" b="0" i="1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Breuer Text"/>
              <a:ea typeface="+mn-ea"/>
              <a:cs typeface="+mn-cs"/>
            </a:endParaRPr>
          </a:p>
          <a:p>
            <a:pPr marL="292345" marR="0" lvl="0" indent="-292345" algn="l" defTabSz="7795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900" b="0" i="1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Breuer Text"/>
              <a:ea typeface="+mn-ea"/>
              <a:cs typeface="+mn-cs"/>
            </a:endParaRPr>
          </a:p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Europa-Regular"/>
              <a:ea typeface="+mn-ea"/>
              <a:cs typeface="+mn-cs"/>
            </a:endParaRPr>
          </a:p>
        </p:txBody>
      </p:sp>
      <p:sp>
        <p:nvSpPr>
          <p:cNvPr id="9" name="Plassholder for tekst 5">
            <a:extLst>
              <a:ext uri="{FF2B5EF4-FFF2-40B4-BE49-F238E27FC236}">
                <a16:creationId xmlns:a16="http://schemas.microsoft.com/office/drawing/2014/main" id="{F6E120A2-0B18-4377-8E21-774DC791D131}"/>
              </a:ext>
            </a:extLst>
          </p:cNvPr>
          <p:cNvSpPr txBox="1">
            <a:spLocks/>
          </p:cNvSpPr>
          <p:nvPr/>
        </p:nvSpPr>
        <p:spPr>
          <a:xfrm>
            <a:off x="7603039" y="1427357"/>
            <a:ext cx="4075613" cy="8181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98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4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92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000" indent="-19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ropa-Regular"/>
                <a:ea typeface="+mn-ea"/>
                <a:cs typeface="+mn-cs"/>
              </a:rPr>
              <a:t>HVOR BEFINNER DIN MEDARBEIDER SEG? </a:t>
            </a:r>
          </a:p>
        </p:txBody>
      </p:sp>
    </p:spTree>
    <p:extLst>
      <p:ext uri="{BB962C8B-B14F-4D97-AF65-F5344CB8AC3E}">
        <p14:creationId xmlns:p14="http://schemas.microsoft.com/office/powerpoint/2010/main" val="26730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C46999F-3C04-044F-ACA7-CCD2817C23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Verktøyet er hentet fra e-læringskurset i fjernledelse.</a:t>
            </a:r>
          </a:p>
          <a:p>
            <a:r>
              <a:rPr lang="nb-NO" dirty="0">
                <a:hlinkClick r:id="rId2"/>
              </a:rPr>
              <a:t>Kurset finner du på DFØs læringsplattform.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6660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Ø ppt mal">
  <a:themeElements>
    <a:clrScheme name="DFØ-farger med mørk blå">
      <a:dk1>
        <a:srgbClr val="000000"/>
      </a:dk1>
      <a:lt1>
        <a:srgbClr val="FFFFFF"/>
      </a:lt1>
      <a:dk2>
        <a:srgbClr val="012A4C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PP-mal-DFØ-4" id="{A3B289D5-C212-4060-B558-CB2F623F4E1A}" vid="{4797F2A0-F43A-445B-9C31-C040EC0BA0B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95F9F7CCEA9940915C485A2EF9F4DF" ma:contentTypeVersion="7" ma:contentTypeDescription="Opprett et nytt dokument." ma:contentTypeScope="" ma:versionID="c3b7ed6622579ccd4a4e011095eebb1c">
  <xsd:schema xmlns:xsd="http://www.w3.org/2001/XMLSchema" xmlns:xs="http://www.w3.org/2001/XMLSchema" xmlns:p="http://schemas.microsoft.com/office/2006/metadata/properties" xmlns:ns2="afb9abee-d913-4f49-8c27-4dc3f3b5d8c9" targetNamespace="http://schemas.microsoft.com/office/2006/metadata/properties" ma:root="true" ma:fieldsID="a1aa281956bdfdafbe97db5352d56487" ns2:_="">
    <xsd:import namespace="afb9abee-d913-4f49-8c27-4dc3f3b5d8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b9abee-d913-4f49-8c27-4dc3f3b5d8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D8AB32-0076-4EEB-A562-CD3DFADD77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b9abee-d913-4f49-8c27-4dc3f3b5d8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BA1B85-C001-45F8-877B-4739BAAA65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E889CD-5F33-4D9C-A152-849FC5B62FEE}">
  <ds:schemaRefs>
    <ds:schemaRef ds:uri="http://purl.org/dc/elements/1.1/"/>
    <ds:schemaRef ds:uri="http://schemas.microsoft.com/office/2006/metadata/properties"/>
    <ds:schemaRef ds:uri="afb9abee-d913-4f49-8c27-4dc3f3b5d8c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399</Words>
  <Application>Microsoft Office PowerPoint</Application>
  <PresentationFormat>Widescreen</PresentationFormat>
  <Paragraphs>57</Paragraphs>
  <Slides>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10" baseType="lpstr">
      <vt:lpstr>Arial</vt:lpstr>
      <vt:lpstr>Breuer Text</vt:lpstr>
      <vt:lpstr>Calibri</vt:lpstr>
      <vt:lpstr>Europa-Regular</vt:lpstr>
      <vt:lpstr>System Font Regular</vt:lpstr>
      <vt:lpstr>DFØ ppt mal</vt:lpstr>
      <vt:lpstr>VERKTØY FOR lyttesamtale</vt:lpstr>
      <vt:lpstr>PowerPoint-presentasjon</vt:lpstr>
      <vt:lpstr>Forberedelse til lyttesamtalen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lyttesamtalen</dc:title>
  <dc:creator>Ragnhild Ninni Aamodt Grønlie</dc:creator>
  <cp:lastModifiedBy>Sanja Kostovska Skaar</cp:lastModifiedBy>
  <cp:revision>6</cp:revision>
  <dcterms:created xsi:type="dcterms:W3CDTF">2021-03-05T11:16:35Z</dcterms:created>
  <dcterms:modified xsi:type="dcterms:W3CDTF">2021-03-10T13:12:34Z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0x0101006495F9F7CCEA9940915C485A2EF9F4DF</vt:lpwstr>
  </property>
</Properties>
</file>